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comments/modernComment_109_47F678DB.xml" ContentType="application/vnd.ms-powerpoint.comments+xml"/>
  <Override PartName="/ppt/comments/modernComment_116_A944F160.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1" r:id="rId2"/>
    <p:sldId id="260" r:id="rId3"/>
    <p:sldId id="256" r:id="rId4"/>
    <p:sldId id="257"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8" r:id="rId21"/>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D26B83-98E3-E225-F9C4-9E9DD7E141BD}" name="Luca Meanti" initials="LM" userId="S::10623762@polimi.it::908fe651-8f82-4076-9a47-f40f57780f0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165" autoAdjust="0"/>
    <p:restoredTop sz="94660"/>
  </p:normalViewPr>
  <p:slideViewPr>
    <p:cSldViewPr snapToGrid="0" snapToObjects="1">
      <p:cViewPr varScale="1">
        <p:scale>
          <a:sx n="76" d="100"/>
          <a:sy n="76" d="100"/>
        </p:scale>
        <p:origin x="330" y="4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8/10/relationships/authors" Targe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modernComment_109_47F678DB.xml><?xml version="1.0" encoding="utf-8"?>
<p188:cmLst xmlns:a="http://schemas.openxmlformats.org/drawingml/2006/main" xmlns:r="http://schemas.openxmlformats.org/officeDocument/2006/relationships" xmlns:p188="http://schemas.microsoft.com/office/powerpoint/2018/8/main">
  <p188:cm id="{2B07A1B2-E0D7-46CD-9374-8BAEDDB263AD}" authorId="{7ED26B83-98E3-E225-F9C4-9E9DD7E141BD}" created="2024-08-27T20:13:22.342">
    <pc:sldMkLst xmlns:pc="http://schemas.microsoft.com/office/powerpoint/2013/main/command">
      <pc:docMk/>
      <pc:sldMk cId="1207335131" sldId="265"/>
    </pc:sldMkLst>
    <p188:txBody>
      <a:bodyPr/>
      <a:lstStyle/>
      <a:p>
        <a:r>
          <a:rPr lang="it-IT"/>
          <a:t>EXP3 is designed to continuously explore all options to guard against adversarial manipulation. While this robust exploration is essential in unpredictable environments, it leads to less efficient performance in our scenarios, where the optimal arm is relatively stable. In contrast, UCB1 focuses on exploiting the most promising arms once sufficient exploration has occurred, which has lead to better performance in such stable environment.</a:t>
        </a:r>
      </a:p>
    </p188:txBody>
  </p188:cm>
</p188:cmLst>
</file>

<file path=ppt/comments/modernComment_116_A944F160.xml><?xml version="1.0" encoding="utf-8"?>
<p188:cmLst xmlns:a="http://schemas.openxmlformats.org/drawingml/2006/main" xmlns:r="http://schemas.openxmlformats.org/officeDocument/2006/relationships" xmlns:p188="http://schemas.microsoft.com/office/powerpoint/2018/8/main">
  <p188:cm id="{11F6684F-9180-4F3C-A998-ED2FD14540B1}" authorId="{7ED26B83-98E3-E225-F9C4-9E9DD7E141BD}" created="2024-08-27T20:13:22.342">
    <pc:sldMkLst xmlns:pc="http://schemas.microsoft.com/office/powerpoint/2013/main/command">
      <pc:docMk/>
      <pc:sldMk cId="1207335131" sldId="265"/>
    </pc:sldMkLst>
    <p188:txBody>
      <a:bodyPr/>
      <a:lstStyle/>
      <a:p>
        <a:r>
          <a:rPr lang="it-IT"/>
          <a:t>EXP3 is designed to continuously explore all options to guard against adversarial manipulation. While this robust exploration is essential in unpredictable environments, it leads to less efficient performance in our scenarios, where the optimal arm is relatively stable. In contrast, UCB1 focuses on exploiting the most promising arms once sufficient exploration has occurred, which has lead to better performance in such stable environment.</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01/09/2024</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01/09/2024</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6091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dirty="0"/>
              <a:t>Fare clic per modificare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157778" y="6363505"/>
            <a:ext cx="3069174" cy="276999"/>
          </a:xfrm>
          <a:prstGeom prst="rect">
            <a:avLst/>
          </a:prstGeom>
          <a:noFill/>
        </p:spPr>
        <p:txBody>
          <a:bodyPr wrap="none" rtlCol="0">
            <a:spAutoFit/>
          </a:bodyPr>
          <a:lstStyle/>
          <a:p>
            <a:r>
              <a:rPr lang="it-IT" sz="1200" b="1" dirty="0">
                <a:solidFill>
                  <a:srgbClr val="FFFFFF"/>
                </a:solidFill>
                <a:latin typeface="Arial"/>
                <a:cs typeface="Arial"/>
              </a:rPr>
              <a:t>Nome Cognome</a:t>
            </a:r>
            <a:r>
              <a:rPr lang="it-IT" sz="1200" b="1" baseline="0" dirty="0">
                <a:solidFill>
                  <a:srgbClr val="FFFFFF"/>
                </a:solidFill>
                <a:latin typeface="Arial"/>
                <a:cs typeface="Arial"/>
              </a:rPr>
              <a:t>, </a:t>
            </a:r>
            <a:r>
              <a:rPr lang="it-IT" sz="1200" b="1" baseline="0" dirty="0" err="1">
                <a:solidFill>
                  <a:srgbClr val="FFFFFF"/>
                </a:solidFill>
                <a:latin typeface="Arial"/>
                <a:cs typeface="Arial"/>
              </a:rPr>
              <a:t>assoc.prof</a:t>
            </a:r>
            <a:r>
              <a:rPr lang="it-IT" sz="1200" b="1" baseline="0" dirty="0">
                <a:solidFill>
                  <a:srgbClr val="FFFFFF"/>
                </a:solidFill>
                <a:latin typeface="Arial"/>
                <a:cs typeface="Arial"/>
              </a:rPr>
              <a:t>. ABC </a:t>
            </a:r>
            <a:r>
              <a:rPr lang="it-IT" sz="1200" b="1" baseline="0" dirty="0" err="1">
                <a:solidFill>
                  <a:srgbClr val="FFFFFF"/>
                </a:solidFill>
                <a:latin typeface="Arial"/>
                <a:cs typeface="Arial"/>
              </a:rPr>
              <a:t>Dept</a:t>
            </a:r>
            <a:r>
              <a:rPr lang="it-IT" sz="1200" b="1" baseline="0" dirty="0">
                <a:solidFill>
                  <a:srgbClr val="FFFFFF"/>
                </a:solidFill>
                <a:latin typeface="Arial"/>
                <a:cs typeface="Arial"/>
              </a:rPr>
              <a:t>.</a:t>
            </a:r>
            <a:endParaRPr lang="it-IT" sz="1200" b="1" dirty="0">
              <a:solidFill>
                <a:srgbClr val="FFFFFF"/>
              </a:solidFill>
              <a:latin typeface="Arial"/>
              <a:cs typeface="Arial"/>
            </a:endParaRPr>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01/09/2024</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01/09/2024</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01/09/2024</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01/09/2024</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01/09/2024</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01/09/2024</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01/09/2024</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microsoft.com/office/2018/10/relationships/comments" Target="../comments/modernComment_116_A944F160.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microsoft.com/office/2018/10/relationships/comments" Target="../comments/modernComment_109_47F678DB.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641534" y="4149725"/>
            <a:ext cx="7772400" cy="968375"/>
          </a:xfrm>
          <a:prstGeom prst="rect">
            <a:avLst/>
          </a:prstGeom>
        </p:spPr>
        <p:txBody>
          <a:bodyPr>
            <a:normAutofit fontScale="92500" lnSpcReduction="20000"/>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dirty="0"/>
              <a:t>Fare clic per modificare lo stile del titolo</a:t>
            </a:r>
          </a:p>
        </p:txBody>
      </p:sp>
      <p:sp>
        <p:nvSpPr>
          <p:cNvPr id="133" name="Sottotitolo 2"/>
          <p:cNvSpPr txBox="1">
            <a:spLocks/>
          </p:cNvSpPr>
          <p:nvPr/>
        </p:nvSpPr>
        <p:spPr>
          <a:xfrm>
            <a:off x="641534" y="5118100"/>
            <a:ext cx="7772400" cy="1333500"/>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it-IT" dirty="0">
                <a:solidFill>
                  <a:schemeClr val="bg1"/>
                </a:solidFill>
              </a:rPr>
              <a:t>Fare clic per modificare lo stile del sottotitolo dello schema</a:t>
            </a:r>
          </a:p>
        </p:txBody>
      </p:sp>
    </p:spTree>
    <p:extLst>
      <p:ext uri="{BB962C8B-B14F-4D97-AF65-F5344CB8AC3E}">
        <p14:creationId xmlns:p14="http://schemas.microsoft.com/office/powerpoint/2010/main" val="1751112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sz="4000" dirty="0"/>
              <a:t>Environment</a:t>
            </a:r>
          </a:p>
        </p:txBody>
      </p:sp>
      <mc:AlternateContent xmlns:mc="http://schemas.openxmlformats.org/markup-compatibility/2006" xmlns:a14="http://schemas.microsoft.com/office/drawing/2010/main">
        <mc:Choice Requires="a14">
          <p:sp>
            <p:nvSpPr>
              <p:cNvPr id="3" name="Segnaposto contenuto 2"/>
              <p:cNvSpPr>
                <a:spLocks noGrp="1"/>
              </p:cNvSpPr>
              <p:nvPr>
                <p:ph idx="1"/>
              </p:nvPr>
            </p:nvSpPr>
            <p:spPr>
              <a:xfrm>
                <a:off x="-198645" y="1417320"/>
                <a:ext cx="8945354" cy="4525963"/>
              </a:xfrm>
            </p:spPr>
            <p:txBody>
              <a:bodyPr>
                <a:normAutofit/>
              </a:bodyPr>
              <a:lstStyle/>
              <a:p>
                <a:pPr lvl="1" indent="0">
                  <a:buNone/>
                </a:pPr>
                <a:r>
                  <a:rPr lang="it-IT" dirty="0"/>
                  <a:t>Generalized first price </a:t>
                </a:r>
                <a:r>
                  <a:rPr lang="it-IT" dirty="0" err="1"/>
                  <a:t>auction</a:t>
                </a:r>
                <a:r>
                  <a:rPr lang="it-IT" dirty="0"/>
                  <a:t>, with </a:t>
                </a:r>
                <a:r>
                  <a:rPr lang="it-IT" b="1" dirty="0"/>
                  <a:t>4 competitors</a:t>
                </a:r>
                <a:r>
                  <a:rPr lang="it-IT" dirty="0"/>
                  <a:t> and </a:t>
                </a:r>
                <a:r>
                  <a:rPr lang="it-IT" b="1" dirty="0"/>
                  <a:t>3 </a:t>
                </a:r>
                <a:r>
                  <a:rPr lang="it-IT" b="1" dirty="0" err="1"/>
                  <a:t>identical</a:t>
                </a:r>
                <a:r>
                  <a:rPr lang="it-IT" b="1" dirty="0"/>
                  <a:t> slots </a:t>
                </a:r>
                <a:r>
                  <a:rPr lang="it-IT" dirty="0" err="1"/>
                  <a:t>available</a:t>
                </a:r>
                <a:r>
                  <a:rPr lang="it-IT" dirty="0"/>
                  <a:t>.</a:t>
                </a:r>
              </a:p>
              <a:p>
                <a:pPr marL="1085850" lvl="1" indent="-342900"/>
                <a:r>
                  <a:rPr lang="it-IT" b="1" dirty="0"/>
                  <a:t>Competitors </a:t>
                </a:r>
                <a:r>
                  <a:rPr lang="it-IT" b="1" dirty="0" err="1"/>
                  <a:t>starting</a:t>
                </a:r>
                <a:r>
                  <a:rPr lang="it-IT" b="1" dirty="0"/>
                  <a:t> </a:t>
                </a:r>
                <a:r>
                  <a:rPr lang="it-IT" b="1" dirty="0" err="1"/>
                  <a:t>bid</a:t>
                </a:r>
                <a:r>
                  <a:rPr lang="it-IT" dirty="0"/>
                  <a:t>:</a:t>
                </a:r>
              </a:p>
              <a:p>
                <a:pPr lvl="3" indent="0">
                  <a:buNone/>
                </a:pPr>
                <a:r>
                  <a:rPr lang="it-IT" b="0" dirty="0"/>
                  <a:t>-	</a:t>
                </a:r>
                <a14:m>
                  <m:oMath xmlns:m="http://schemas.openxmlformats.org/officeDocument/2006/math">
                    <m:r>
                      <a:rPr lang="it-IT" b="0" i="1" smtClean="0">
                        <a:latin typeface="Cambria Math" panose="02040503050406030204" pitchFamily="18" charset="0"/>
                      </a:rPr>
                      <m:t>𝑁</m:t>
                    </m:r>
                    <m:r>
                      <a:rPr lang="it-IT" b="0" i="1" smtClean="0">
                        <a:latin typeface="Cambria Math" panose="02040503050406030204" pitchFamily="18" charset="0"/>
                      </a:rPr>
                      <m:t>(</m:t>
                    </m:r>
                    <m:r>
                      <a:rPr lang="it-IT" b="0" i="1" smtClean="0">
                        <a:latin typeface="Cambria Math" panose="02040503050406030204" pitchFamily="18" charset="0"/>
                        <a:ea typeface="Cambria Math" panose="02040503050406030204" pitchFamily="18" charset="0"/>
                      </a:rPr>
                      <m:t>𝜇</m:t>
                    </m:r>
                    <m:r>
                      <a:rPr lang="it-IT" b="0" i="1" smtClean="0">
                        <a:latin typeface="Cambria Math" panose="02040503050406030204" pitchFamily="18" charset="0"/>
                        <a:ea typeface="Cambria Math" panose="02040503050406030204" pitchFamily="18" charset="0"/>
                      </a:rPr>
                      <m:t>, </m:t>
                    </m:r>
                    <m:sSup>
                      <m:sSupPr>
                        <m:ctrlPr>
                          <a:rPr lang="it-IT" b="0" i="1" smtClean="0">
                            <a:latin typeface="Cambria Math" panose="02040503050406030204" pitchFamily="18" charset="0"/>
                            <a:ea typeface="Cambria Math" panose="02040503050406030204" pitchFamily="18" charset="0"/>
                          </a:rPr>
                        </m:ctrlPr>
                      </m:sSupPr>
                      <m:e>
                        <m:r>
                          <a:rPr lang="it-IT" b="0" i="1" smtClean="0">
                            <a:latin typeface="Cambria Math" panose="02040503050406030204" pitchFamily="18" charset="0"/>
                            <a:ea typeface="Cambria Math" panose="02040503050406030204" pitchFamily="18" charset="0"/>
                          </a:rPr>
                          <m:t>𝜎</m:t>
                        </m:r>
                      </m:e>
                      <m:sup>
                        <m:r>
                          <a:rPr lang="it-IT" b="0" i="1" smtClean="0">
                            <a:latin typeface="Cambria Math" panose="02040503050406030204" pitchFamily="18" charset="0"/>
                            <a:ea typeface="Cambria Math" panose="02040503050406030204" pitchFamily="18" charset="0"/>
                          </a:rPr>
                          <m:t>2</m:t>
                        </m:r>
                      </m:sup>
                    </m:sSup>
                    <m:r>
                      <a:rPr lang="it-IT" b="0" i="1" smtClean="0">
                        <a:latin typeface="Cambria Math" panose="02040503050406030204" pitchFamily="18" charset="0"/>
                      </a:rPr>
                      <m:t>)</m:t>
                    </m:r>
                  </m:oMath>
                </a14:m>
                <a:r>
                  <a:rPr lang="it-IT" dirty="0"/>
                  <a:t> </a:t>
                </a:r>
              </a:p>
              <a:p>
                <a:pPr marL="1085850" lvl="1" indent="-342900"/>
                <a:r>
                  <a:rPr lang="it-IT" b="1" dirty="0"/>
                  <a:t>Users </a:t>
                </a:r>
                <a:r>
                  <a:rPr lang="it-IT" b="1" dirty="0" err="1"/>
                  <a:t>simulation</a:t>
                </a:r>
                <a:r>
                  <a:rPr lang="it-IT" dirty="0"/>
                  <a:t>: </a:t>
                </a:r>
              </a:p>
              <a:p>
                <a:pPr marL="1943100" lvl="3" indent="-342900">
                  <a:buFontTx/>
                  <a:buChar char="-"/>
                </a:pPr>
                <a:r>
                  <a:rPr lang="it-IT" dirty="0" err="1"/>
                  <a:t>Jumps</a:t>
                </a:r>
                <a:r>
                  <a:rPr lang="it-IT" dirty="0"/>
                  <a:t> </a:t>
                </a:r>
                <a:r>
                  <a:rPr lang="it-IT" dirty="0" err="1"/>
                  <a:t>number</a:t>
                </a:r>
                <a:r>
                  <a:rPr lang="it-IT" dirty="0"/>
                  <a:t> : </a:t>
                </a:r>
                <a14:m>
                  <m:oMath xmlns:m="http://schemas.openxmlformats.org/officeDocument/2006/math">
                    <m:r>
                      <a:rPr lang="it-IT" b="0" i="1" smtClean="0">
                        <a:latin typeface="Cambria Math" panose="02040503050406030204" pitchFamily="18" charset="0"/>
                      </a:rPr>
                      <m:t>𝑃𝑜𝑖</m:t>
                    </m:r>
                    <m:r>
                      <a:rPr lang="it-IT" b="0" i="1" smtClean="0">
                        <a:latin typeface="Cambria Math" panose="02040503050406030204" pitchFamily="18" charset="0"/>
                      </a:rPr>
                      <m:t>(</m:t>
                    </m:r>
                    <m:r>
                      <m:rPr>
                        <m:sty m:val="p"/>
                      </m:rPr>
                      <a:rPr lang="el-GR" i="1">
                        <a:latin typeface="Cambria Math" panose="02040503050406030204" pitchFamily="18" charset="0"/>
                      </a:rPr>
                      <m:t>θ</m:t>
                    </m:r>
                    <m:r>
                      <a:rPr lang="it-IT" b="0" i="1" smtClean="0">
                        <a:latin typeface="Cambria Math" panose="02040503050406030204" pitchFamily="18" charset="0"/>
                      </a:rPr>
                      <m:t>)</m:t>
                    </m:r>
                  </m:oMath>
                </a14:m>
                <a:r>
                  <a:rPr lang="it-IT" dirty="0"/>
                  <a:t> </a:t>
                </a:r>
              </a:p>
              <a:p>
                <a:pPr marL="1943100" lvl="3" indent="-342900">
                  <a:buFontTx/>
                  <a:buChar char="-"/>
                </a:pPr>
                <a:r>
                  <a:rPr lang="it-IT" dirty="0" err="1"/>
                  <a:t>Length</a:t>
                </a:r>
                <a:r>
                  <a:rPr lang="it-IT" dirty="0"/>
                  <a:t> </a:t>
                </a:r>
                <a:r>
                  <a:rPr lang="it-IT" dirty="0" err="1"/>
                  <a:t>between</a:t>
                </a:r>
                <a:r>
                  <a:rPr lang="it-IT" dirty="0"/>
                  <a:t> </a:t>
                </a:r>
                <a:r>
                  <a:rPr lang="it-IT" dirty="0" err="1"/>
                  <a:t>jumps</a:t>
                </a:r>
                <a:r>
                  <a:rPr lang="it-IT" dirty="0"/>
                  <a:t>: </a:t>
                </a:r>
                <a14:m>
                  <m:oMath xmlns:m="http://schemas.openxmlformats.org/officeDocument/2006/math">
                    <m:r>
                      <a:rPr lang="it-IT" b="0" i="1" smtClean="0">
                        <a:latin typeface="Cambria Math" panose="02040503050406030204" pitchFamily="18" charset="0"/>
                      </a:rPr>
                      <m:t>𝑁</m:t>
                    </m:r>
                    <m:r>
                      <a:rPr lang="it-IT" b="0" i="1" smtClean="0">
                        <a:latin typeface="Cambria Math" panose="02040503050406030204" pitchFamily="18" charset="0"/>
                      </a:rPr>
                      <m:t>(</m:t>
                    </m:r>
                    <m:r>
                      <m:rPr>
                        <m:sty m:val="p"/>
                      </m:rPr>
                      <a:rPr lang="el-GR" b="0" i="1" smtClean="0">
                        <a:latin typeface="Cambria Math" panose="02040503050406030204" pitchFamily="18" charset="0"/>
                      </a:rPr>
                      <m:t>α</m:t>
                    </m:r>
                    <m:r>
                      <a:rPr lang="it-IT" b="0" i="1" smtClean="0">
                        <a:latin typeface="Cambria Math" panose="02040503050406030204" pitchFamily="18" charset="0"/>
                      </a:rPr>
                      <m:t>,</m:t>
                    </m:r>
                    <m:r>
                      <m:rPr>
                        <m:sty m:val="p"/>
                      </m:rPr>
                      <a:rPr lang="el-GR" i="1">
                        <a:latin typeface="Cambria Math" panose="02040503050406030204" pitchFamily="18" charset="0"/>
                      </a:rPr>
                      <m:t>β</m:t>
                    </m:r>
                    <m:r>
                      <a:rPr lang="it-IT" b="0" i="1" smtClean="0">
                        <a:latin typeface="Cambria Math" panose="02040503050406030204" pitchFamily="18" charset="0"/>
                      </a:rPr>
                      <m:t>)</m:t>
                    </m:r>
                  </m:oMath>
                </a14:m>
                <a:endParaRPr lang="it-IT" dirty="0"/>
              </a:p>
              <a:p>
                <a:pPr marL="1085850" lvl="1" indent="-342900"/>
                <a14:m>
                  <m:oMath xmlns:m="http://schemas.openxmlformats.org/officeDocument/2006/math">
                    <m:r>
                      <a:rPr lang="it-IT" b="1" i="1" smtClean="0">
                        <a:latin typeface="Cambria Math" panose="02040503050406030204" pitchFamily="18" charset="0"/>
                        <a:ea typeface="Cambria Math" panose="02040503050406030204" pitchFamily="18" charset="0"/>
                      </a:rPr>
                      <m:t>𝝁</m:t>
                    </m:r>
                    <m:r>
                      <a:rPr lang="it-IT" b="1" i="1" smtClean="0">
                        <a:latin typeface="Cambria Math" panose="02040503050406030204" pitchFamily="18" charset="0"/>
                        <a:ea typeface="Cambria Math" panose="02040503050406030204" pitchFamily="18" charset="0"/>
                      </a:rPr>
                      <m:t> </m:t>
                    </m:r>
                  </m:oMath>
                </a14:m>
                <a:r>
                  <a:rPr lang="it-IT" b="1" dirty="0"/>
                  <a:t> perturbations </a:t>
                </a:r>
                <a:r>
                  <a:rPr lang="it-IT" b="1" dirty="0" err="1"/>
                  <a:t>magnitude</a:t>
                </a:r>
                <a:r>
                  <a:rPr lang="it-IT" dirty="0"/>
                  <a:t>:</a:t>
                </a:r>
              </a:p>
              <a:p>
                <a:pPr marL="1943100" lvl="3" indent="-342900">
                  <a:buFontTx/>
                  <a:buChar char="-"/>
                </a:pPr>
                <a:r>
                  <a:rPr lang="it-IT" dirty="0"/>
                  <a:t>Jump users: </a:t>
                </a:r>
                <a14:m>
                  <m:oMath xmlns:m="http://schemas.openxmlformats.org/officeDocument/2006/math">
                    <m:r>
                      <a:rPr lang="it-IT" b="0" i="1" smtClean="0">
                        <a:latin typeface="Cambria Math" panose="02040503050406030204" pitchFamily="18" charset="0"/>
                      </a:rPr>
                      <m:t>𝑁</m:t>
                    </m:r>
                    <m:r>
                      <a:rPr lang="it-IT" b="0" i="1" smtClean="0">
                        <a:latin typeface="Cambria Math" panose="02040503050406030204" pitchFamily="18" charset="0"/>
                      </a:rPr>
                      <m:t>(0, </m:t>
                    </m:r>
                    <m:r>
                      <a:rPr lang="it-IT" b="0" i="1" smtClean="0">
                        <a:latin typeface="Cambria Math" panose="02040503050406030204" pitchFamily="18" charset="0"/>
                      </a:rPr>
                      <m:t>𝑆</m:t>
                    </m:r>
                    <m:r>
                      <a:rPr lang="it-IT" b="0" i="1" smtClean="0">
                        <a:latin typeface="Cambria Math" panose="02040503050406030204" pitchFamily="18" charset="0"/>
                      </a:rPr>
                      <m:t>)</m:t>
                    </m:r>
                  </m:oMath>
                </a14:m>
                <a:endParaRPr lang="it-IT" dirty="0"/>
              </a:p>
              <a:p>
                <a:pPr marL="1943100" lvl="3" indent="-342900">
                  <a:buFontTx/>
                  <a:buChar char="-"/>
                </a:pPr>
                <a:r>
                  <a:rPr lang="it-IT" dirty="0" err="1"/>
                  <a:t>Other</a:t>
                </a:r>
                <a:r>
                  <a:rPr lang="it-IT" dirty="0"/>
                  <a:t> users: </a:t>
                </a:r>
                <a14:m>
                  <m:oMath xmlns:m="http://schemas.openxmlformats.org/officeDocument/2006/math">
                    <m:r>
                      <a:rPr lang="it-IT" b="0" i="1" smtClean="0">
                        <a:latin typeface="Cambria Math" panose="02040503050406030204" pitchFamily="18" charset="0"/>
                      </a:rPr>
                      <m:t>𝑁</m:t>
                    </m:r>
                    <m:r>
                      <a:rPr lang="it-IT" b="0" i="1" smtClean="0">
                        <a:latin typeface="Cambria Math" panose="02040503050406030204" pitchFamily="18" charset="0"/>
                      </a:rPr>
                      <m:t>(0, </m:t>
                    </m:r>
                    <m:r>
                      <a:rPr lang="it-IT" b="0" i="1" smtClean="0">
                        <a:latin typeface="Cambria Math" panose="02040503050406030204" pitchFamily="18" charset="0"/>
                      </a:rPr>
                      <m:t>𝑠</m:t>
                    </m:r>
                    <m:r>
                      <a:rPr lang="it-IT" b="0" i="1" smtClean="0">
                        <a:latin typeface="Cambria Math" panose="02040503050406030204" pitchFamily="18" charset="0"/>
                      </a:rPr>
                      <m:t>)</m:t>
                    </m:r>
                  </m:oMath>
                </a14:m>
                <a:endParaRPr lang="it-IT" dirty="0"/>
              </a:p>
              <a:p>
                <a:pPr lvl="3" indent="0">
                  <a:buNone/>
                </a:pPr>
                <a:endParaRPr lang="it-IT" dirty="0"/>
              </a:p>
              <a:p>
                <a:pPr lvl="1" indent="0">
                  <a:buNone/>
                </a:pPr>
                <a:endParaRPr lang="it-IT" dirty="0"/>
              </a:p>
            </p:txBody>
          </p:sp>
        </mc:Choice>
        <mc:Fallback xmlns="">
          <p:sp>
            <p:nvSpPr>
              <p:cNvPr id="3" name="Segnaposto contenuto 2"/>
              <p:cNvSpPr>
                <a:spLocks noGrp="1" noRot="1" noChangeAspect="1" noMove="1" noResize="1" noEditPoints="1" noAdjustHandles="1" noChangeArrowheads="1" noChangeShapeType="1" noTextEdit="1"/>
              </p:cNvSpPr>
              <p:nvPr>
                <p:ph idx="1"/>
              </p:nvPr>
            </p:nvSpPr>
            <p:spPr>
              <a:xfrm>
                <a:off x="-198645" y="1417320"/>
                <a:ext cx="8945354" cy="4525963"/>
              </a:xfrm>
              <a:blipFill>
                <a:blip r:embed="rId2"/>
                <a:stretch>
                  <a:fillRect t="-809"/>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4" name="CasellaDiTesto 3">
                <a:extLst>
                  <a:ext uri="{FF2B5EF4-FFF2-40B4-BE49-F238E27FC236}">
                    <a16:creationId xmlns:a16="http://schemas.microsoft.com/office/drawing/2014/main" id="{ABDCF7D6-1E4C-F430-242C-ACC115665670}"/>
                  </a:ext>
                </a:extLst>
              </p:cNvPr>
              <p:cNvSpPr txBox="1"/>
              <p:nvPr/>
            </p:nvSpPr>
            <p:spPr>
              <a:xfrm>
                <a:off x="5965672" y="2439859"/>
                <a:ext cx="2781037" cy="3000821"/>
              </a:xfrm>
              <a:prstGeom prst="rect">
                <a:avLst/>
              </a:prstGeom>
              <a:noFill/>
              <a:ln>
                <a:solidFill>
                  <a:schemeClr val="tx1"/>
                </a:solidFill>
              </a:ln>
            </p:spPr>
            <p:txBody>
              <a:bodyPr wrap="square" rtlCol="0">
                <a:spAutoFit/>
              </a:bodyPr>
              <a:lstStyle/>
              <a:p>
                <a:pPr algn="ctr"/>
                <a:r>
                  <a:rPr lang="it-IT" sz="1900" b="1" dirty="0"/>
                  <a:t>Hyperparameters</a:t>
                </a:r>
              </a:p>
              <a:p>
                <a:pPr algn="ctr"/>
                <a:endParaRPr lang="it-IT" sz="800" b="1" dirty="0"/>
              </a:p>
              <a:p>
                <a:r>
                  <a:rPr lang="it-IT" b="0" dirty="0">
                    <a:ea typeface="Cambria Math" panose="02040503050406030204" pitchFamily="18" charset="0"/>
                  </a:rPr>
                  <a:t>- Competitors </a:t>
                </a:r>
                <a:r>
                  <a:rPr lang="it-IT" b="0" dirty="0" err="1">
                    <a:ea typeface="Cambria Math" panose="02040503050406030204" pitchFamily="18" charset="0"/>
                  </a:rPr>
                  <a:t>bids</a:t>
                </a:r>
                <a:r>
                  <a:rPr lang="it-IT" b="0" dirty="0">
                    <a:ea typeface="Cambria Math" panose="02040503050406030204" pitchFamily="18" charset="0"/>
                  </a:rPr>
                  <a:t>:</a:t>
                </a:r>
              </a:p>
              <a:p>
                <a:r>
                  <a:rPr lang="it-IT" b="0" dirty="0">
                    <a:ea typeface="Cambria Math" panose="02040503050406030204" pitchFamily="18" charset="0"/>
                  </a:rPr>
                  <a:t>	- </a:t>
                </a:r>
                <a14:m>
                  <m:oMath xmlns:m="http://schemas.openxmlformats.org/officeDocument/2006/math">
                    <m:r>
                      <a:rPr lang="it-IT" b="0" i="1" smtClean="0">
                        <a:latin typeface="Cambria Math" panose="02040503050406030204" pitchFamily="18" charset="0"/>
                        <a:ea typeface="Cambria Math" panose="02040503050406030204" pitchFamily="18" charset="0"/>
                      </a:rPr>
                      <m:t> </m:t>
                    </m:r>
                    <m:r>
                      <a:rPr lang="it-IT" b="0" i="1" smtClean="0">
                        <a:latin typeface="Cambria Math" panose="02040503050406030204" pitchFamily="18" charset="0"/>
                        <a:ea typeface="Cambria Math" panose="02040503050406030204" pitchFamily="18" charset="0"/>
                      </a:rPr>
                      <m:t>𝜇</m:t>
                    </m:r>
                    <m:r>
                      <a:rPr lang="it-IT" b="0" i="1" smtClean="0">
                        <a:latin typeface="Cambria Math" panose="02040503050406030204" pitchFamily="18" charset="0"/>
                        <a:ea typeface="Cambria Math" panose="02040503050406030204" pitchFamily="18" charset="0"/>
                      </a:rPr>
                      <m:t> </m:t>
                    </m:r>
                  </m:oMath>
                </a14:m>
                <a:r>
                  <a:rPr lang="it-IT" dirty="0"/>
                  <a:t> = 0.5</a:t>
                </a:r>
              </a:p>
              <a:p>
                <a:r>
                  <a:rPr lang="it-IT" b="0" dirty="0">
                    <a:ea typeface="Cambria Math" panose="02040503050406030204" pitchFamily="18" charset="0"/>
                  </a:rPr>
                  <a:t>	- </a:t>
                </a:r>
                <a14:m>
                  <m:oMath xmlns:m="http://schemas.openxmlformats.org/officeDocument/2006/math">
                    <m:sSup>
                      <m:sSupPr>
                        <m:ctrlPr>
                          <a:rPr lang="it-IT" b="0" i="1" smtClean="0">
                            <a:latin typeface="Cambria Math" panose="02040503050406030204" pitchFamily="18" charset="0"/>
                            <a:ea typeface="Cambria Math" panose="02040503050406030204" pitchFamily="18" charset="0"/>
                          </a:rPr>
                        </m:ctrlPr>
                      </m:sSupPr>
                      <m:e>
                        <m:r>
                          <a:rPr lang="it-IT" b="0" i="1" smtClean="0">
                            <a:latin typeface="Cambria Math" panose="02040503050406030204" pitchFamily="18" charset="0"/>
                            <a:ea typeface="Cambria Math" panose="02040503050406030204" pitchFamily="18" charset="0"/>
                          </a:rPr>
                          <m:t>𝜎</m:t>
                        </m:r>
                      </m:e>
                      <m:sup>
                        <m:r>
                          <a:rPr lang="it-IT" b="0" i="1" smtClean="0">
                            <a:latin typeface="Cambria Math" panose="02040503050406030204" pitchFamily="18" charset="0"/>
                            <a:ea typeface="Cambria Math" panose="02040503050406030204" pitchFamily="18" charset="0"/>
                          </a:rPr>
                          <m:t>2</m:t>
                        </m:r>
                      </m:sup>
                    </m:sSup>
                    <m:r>
                      <a:rPr lang="it-IT" b="0" i="1" smtClean="0">
                        <a:latin typeface="Cambria Math" panose="02040503050406030204" pitchFamily="18" charset="0"/>
                        <a:ea typeface="Cambria Math" panose="02040503050406030204" pitchFamily="18" charset="0"/>
                      </a:rPr>
                      <m:t> </m:t>
                    </m:r>
                  </m:oMath>
                </a14:m>
                <a:r>
                  <a:rPr lang="it-IT" dirty="0"/>
                  <a:t> = 0.05</a:t>
                </a:r>
              </a:p>
              <a:p>
                <a:r>
                  <a:rPr lang="it-IT" dirty="0"/>
                  <a:t>- 1 Day, 3 </a:t>
                </a:r>
                <a:r>
                  <a:rPr lang="it-IT" dirty="0" err="1"/>
                  <a:t>different</a:t>
                </a:r>
                <a:r>
                  <a:rPr lang="it-IT" dirty="0"/>
                  <a:t> </a:t>
                </a:r>
                <a:r>
                  <a:rPr lang="it-IT" dirty="0" err="1"/>
                  <a:t>phases</a:t>
                </a:r>
                <a:r>
                  <a:rPr lang="it-IT" dirty="0"/>
                  <a:t>:</a:t>
                </a:r>
              </a:p>
              <a:p>
                <a:r>
                  <a:rPr lang="it-IT" dirty="0"/>
                  <a:t>	- </a:t>
                </a:r>
                <a14:m>
                  <m:oMath xmlns:m="http://schemas.openxmlformats.org/officeDocument/2006/math">
                    <m:r>
                      <m:rPr>
                        <m:sty m:val="p"/>
                      </m:rPr>
                      <a:rPr lang="el-GR" i="1" smtClean="0">
                        <a:latin typeface="Cambria Math" panose="02040503050406030204" pitchFamily="18" charset="0"/>
                      </a:rPr>
                      <m:t>θ</m:t>
                    </m:r>
                    <m:r>
                      <a:rPr lang="el-GR" i="1" smtClean="0">
                        <a:latin typeface="Cambria Math" panose="02040503050406030204" pitchFamily="18" charset="0"/>
                      </a:rPr>
                      <m:t> </m:t>
                    </m:r>
                  </m:oMath>
                </a14:m>
                <a:r>
                  <a:rPr lang="it-IT" dirty="0"/>
                  <a:t>= 3</a:t>
                </a:r>
              </a:p>
              <a:p>
                <a:r>
                  <a:rPr lang="it-IT" dirty="0"/>
                  <a:t>	- </a:t>
                </a:r>
                <a14:m>
                  <m:oMath xmlns:m="http://schemas.openxmlformats.org/officeDocument/2006/math">
                    <m:r>
                      <m:rPr>
                        <m:sty m:val="p"/>
                      </m:rPr>
                      <a:rPr lang="el-GR" i="1">
                        <a:latin typeface="Cambria Math" panose="02040503050406030204" pitchFamily="18" charset="0"/>
                      </a:rPr>
                      <m:t>α</m:t>
                    </m:r>
                    <m:r>
                      <a:rPr lang="el-GR" i="1">
                        <a:latin typeface="Cambria Math" panose="02040503050406030204" pitchFamily="18" charset="0"/>
                      </a:rPr>
                      <m:t> </m:t>
                    </m:r>
                  </m:oMath>
                </a14:m>
                <a:r>
                  <a:rPr lang="it-IT" dirty="0"/>
                  <a:t>= </a:t>
                </a:r>
                <a14:m>
                  <m:oMath xmlns:m="http://schemas.openxmlformats.org/officeDocument/2006/math">
                    <m:sSup>
                      <m:sSupPr>
                        <m:ctrlPr>
                          <a:rPr lang="it-IT" i="1" smtClean="0">
                            <a:latin typeface="Cambria Math" panose="02040503050406030204" pitchFamily="18" charset="0"/>
                          </a:rPr>
                        </m:ctrlPr>
                      </m:sSupPr>
                      <m:e>
                        <m:r>
                          <a:rPr lang="it-IT" b="0" i="1" smtClean="0">
                            <a:latin typeface="Cambria Math" panose="02040503050406030204" pitchFamily="18" charset="0"/>
                          </a:rPr>
                          <m:t>10</m:t>
                        </m:r>
                      </m:e>
                      <m:sup>
                        <m:r>
                          <a:rPr lang="it-IT" b="0" i="1" smtClean="0">
                            <a:latin typeface="Cambria Math" panose="02040503050406030204" pitchFamily="18" charset="0"/>
                          </a:rPr>
                          <m:t>4</m:t>
                        </m:r>
                      </m:sup>
                    </m:sSup>
                  </m:oMath>
                </a14:m>
                <a:r>
                  <a:rPr lang="it-IT" dirty="0"/>
                  <a:t>, </a:t>
                </a:r>
                <a14:m>
                  <m:oMath xmlns:m="http://schemas.openxmlformats.org/officeDocument/2006/math">
                    <m:r>
                      <m:rPr>
                        <m:sty m:val="p"/>
                      </m:rPr>
                      <a:rPr lang="el-GR" i="1">
                        <a:latin typeface="Cambria Math" panose="02040503050406030204" pitchFamily="18" charset="0"/>
                      </a:rPr>
                      <m:t>β</m:t>
                    </m:r>
                    <m:r>
                      <a:rPr lang="el-GR" i="1">
                        <a:latin typeface="Cambria Math" panose="02040503050406030204" pitchFamily="18" charset="0"/>
                      </a:rPr>
                      <m:t> </m:t>
                    </m:r>
                  </m:oMath>
                </a14:m>
                <a:r>
                  <a:rPr lang="it-IT" dirty="0"/>
                  <a:t>= </a:t>
                </a:r>
                <a14:m>
                  <m:oMath xmlns:m="http://schemas.openxmlformats.org/officeDocument/2006/math">
                    <m:sSup>
                      <m:sSupPr>
                        <m:ctrlPr>
                          <a:rPr lang="it-IT" i="1" smtClean="0">
                            <a:latin typeface="Cambria Math" panose="02040503050406030204" pitchFamily="18" charset="0"/>
                          </a:rPr>
                        </m:ctrlPr>
                      </m:sSupPr>
                      <m:e>
                        <m:r>
                          <a:rPr lang="it-IT" b="0" i="1" smtClean="0">
                            <a:latin typeface="Cambria Math" panose="02040503050406030204" pitchFamily="18" charset="0"/>
                          </a:rPr>
                          <m:t>10</m:t>
                        </m:r>
                      </m:e>
                      <m:sup>
                        <m:r>
                          <a:rPr lang="it-IT" b="0" i="1" smtClean="0">
                            <a:latin typeface="Cambria Math" panose="02040503050406030204" pitchFamily="18" charset="0"/>
                          </a:rPr>
                          <m:t>2</m:t>
                        </m:r>
                      </m:sup>
                    </m:sSup>
                  </m:oMath>
                </a14:m>
                <a:endParaRPr lang="it-IT" dirty="0"/>
              </a:p>
              <a:p>
                <a:r>
                  <a:rPr lang="it-IT" dirty="0"/>
                  <a:t>- </a:t>
                </a:r>
                <a:r>
                  <a:rPr lang="it-IT" dirty="0" err="1"/>
                  <a:t>Perturbations</a:t>
                </a:r>
                <a:r>
                  <a:rPr lang="it-IT" dirty="0"/>
                  <a:t>:</a:t>
                </a:r>
              </a:p>
              <a:p>
                <a:r>
                  <a:rPr lang="it-IT" dirty="0"/>
                  <a:t>	- S = 0.1</a:t>
                </a:r>
              </a:p>
              <a:p>
                <a:r>
                  <a:rPr lang="it-IT" dirty="0"/>
                  <a:t>	- s = 0.001</a:t>
                </a:r>
              </a:p>
            </p:txBody>
          </p:sp>
        </mc:Choice>
        <mc:Fallback xmlns="">
          <p:sp>
            <p:nvSpPr>
              <p:cNvPr id="4" name="CasellaDiTesto 3">
                <a:extLst>
                  <a:ext uri="{FF2B5EF4-FFF2-40B4-BE49-F238E27FC236}">
                    <a16:creationId xmlns:a16="http://schemas.microsoft.com/office/drawing/2014/main" id="{ABDCF7D6-1E4C-F430-242C-ACC115665670}"/>
                  </a:ext>
                </a:extLst>
              </p:cNvPr>
              <p:cNvSpPr txBox="1">
                <a:spLocks noRot="1" noChangeAspect="1" noMove="1" noResize="1" noEditPoints="1" noAdjustHandles="1" noChangeArrowheads="1" noChangeShapeType="1" noTextEdit="1"/>
              </p:cNvSpPr>
              <p:nvPr/>
            </p:nvSpPr>
            <p:spPr>
              <a:xfrm>
                <a:off x="5965672" y="2439859"/>
                <a:ext cx="2781037" cy="3000821"/>
              </a:xfrm>
              <a:prstGeom prst="rect">
                <a:avLst/>
              </a:prstGeom>
              <a:blipFill>
                <a:blip r:embed="rId3"/>
                <a:stretch>
                  <a:fillRect l="-1747" t="-808" b="-2020"/>
                </a:stretch>
              </a:blipFill>
              <a:ln>
                <a:solidFill>
                  <a:schemeClr val="tx1"/>
                </a:solidFill>
              </a:ln>
            </p:spPr>
            <p:txBody>
              <a:bodyPr/>
              <a:lstStyle/>
              <a:p>
                <a:r>
                  <a:rPr lang="it-IT">
                    <a:noFill/>
                  </a:rPr>
                  <a:t> </a:t>
                </a:r>
              </a:p>
            </p:txBody>
          </p:sp>
        </mc:Fallback>
      </mc:AlternateContent>
    </p:spTree>
    <p:extLst>
      <p:ext uri="{BB962C8B-B14F-4D97-AF65-F5344CB8AC3E}">
        <p14:creationId xmlns:p14="http://schemas.microsoft.com/office/powerpoint/2010/main" val="26510309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0D01173-C840-2618-BB04-81ACEFACF31B}"/>
              </a:ext>
            </a:extLst>
          </p:cNvPr>
          <p:cNvSpPr>
            <a:spLocks noGrp="1"/>
          </p:cNvSpPr>
          <p:nvPr>
            <p:ph type="title"/>
          </p:nvPr>
        </p:nvSpPr>
        <p:spPr/>
        <p:txBody>
          <a:bodyPr>
            <a:normAutofit/>
          </a:bodyPr>
          <a:lstStyle/>
          <a:p>
            <a:r>
              <a:rPr lang="it-IT" sz="4000" dirty="0"/>
              <a:t>Environment</a:t>
            </a:r>
          </a:p>
        </p:txBody>
      </p:sp>
      <p:pic>
        <p:nvPicPr>
          <p:cNvPr id="21" name="Segnaposto contenuto 20">
            <a:extLst>
              <a:ext uri="{FF2B5EF4-FFF2-40B4-BE49-F238E27FC236}">
                <a16:creationId xmlns:a16="http://schemas.microsoft.com/office/drawing/2014/main" id="{CC2B8E6A-0EB5-CDCD-C89A-1A336719CB99}"/>
              </a:ext>
            </a:extLst>
          </p:cNvPr>
          <p:cNvPicPr>
            <a:picLocks noGrp="1" noChangeAspect="1"/>
          </p:cNvPicPr>
          <p:nvPr>
            <p:ph idx="1"/>
          </p:nvPr>
        </p:nvPicPr>
        <p:blipFill>
          <a:blip r:embed="rId2"/>
          <a:srcRect/>
          <a:stretch/>
        </p:blipFill>
        <p:spPr>
          <a:xfrm>
            <a:off x="4906723" y="1206190"/>
            <a:ext cx="3621636" cy="2414425"/>
          </a:xfrm>
        </p:spPr>
      </p:pic>
      <p:pic>
        <p:nvPicPr>
          <p:cNvPr id="23" name="Immagine 22">
            <a:extLst>
              <a:ext uri="{FF2B5EF4-FFF2-40B4-BE49-F238E27FC236}">
                <a16:creationId xmlns:a16="http://schemas.microsoft.com/office/drawing/2014/main" id="{79411076-CBAC-A2BB-D919-C7561384C3CC}"/>
              </a:ext>
            </a:extLst>
          </p:cNvPr>
          <p:cNvPicPr>
            <a:picLocks noChangeAspect="1"/>
          </p:cNvPicPr>
          <p:nvPr/>
        </p:nvPicPr>
        <p:blipFill>
          <a:blip r:embed="rId3"/>
          <a:srcRect/>
          <a:stretch/>
        </p:blipFill>
        <p:spPr>
          <a:xfrm>
            <a:off x="4906723" y="3620615"/>
            <a:ext cx="3621637" cy="2414425"/>
          </a:xfrm>
          <a:prstGeom prst="rect">
            <a:avLst/>
          </a:prstGeom>
        </p:spPr>
      </p:pic>
      <p:pic>
        <p:nvPicPr>
          <p:cNvPr id="4" name="Immagine 3">
            <a:extLst>
              <a:ext uri="{FF2B5EF4-FFF2-40B4-BE49-F238E27FC236}">
                <a16:creationId xmlns:a16="http://schemas.microsoft.com/office/drawing/2014/main" id="{590BA973-6210-EB6F-0254-678ACE43877F}"/>
              </a:ext>
            </a:extLst>
          </p:cNvPr>
          <p:cNvPicPr>
            <a:picLocks noChangeAspect="1"/>
          </p:cNvPicPr>
          <p:nvPr/>
        </p:nvPicPr>
        <p:blipFill>
          <a:blip r:embed="rId4"/>
          <a:srcRect/>
          <a:stretch/>
        </p:blipFill>
        <p:spPr>
          <a:xfrm>
            <a:off x="996381" y="3617460"/>
            <a:ext cx="3621638" cy="2414426"/>
          </a:xfrm>
          <a:prstGeom prst="rect">
            <a:avLst/>
          </a:prstGeom>
        </p:spPr>
      </p:pic>
      <p:sp>
        <p:nvSpPr>
          <p:cNvPr id="5" name="CasellaDiTesto 4">
            <a:extLst>
              <a:ext uri="{FF2B5EF4-FFF2-40B4-BE49-F238E27FC236}">
                <a16:creationId xmlns:a16="http://schemas.microsoft.com/office/drawing/2014/main" id="{823DBA5B-8846-EED7-6686-4F27FCA347C8}"/>
              </a:ext>
            </a:extLst>
          </p:cNvPr>
          <p:cNvSpPr txBox="1"/>
          <p:nvPr/>
        </p:nvSpPr>
        <p:spPr>
          <a:xfrm>
            <a:off x="1250998" y="1454259"/>
            <a:ext cx="2986280" cy="2185214"/>
          </a:xfrm>
          <a:prstGeom prst="rect">
            <a:avLst/>
          </a:prstGeom>
          <a:noFill/>
          <a:ln>
            <a:solidFill>
              <a:schemeClr val="tx1"/>
            </a:solidFill>
          </a:ln>
        </p:spPr>
        <p:txBody>
          <a:bodyPr wrap="square" rtlCol="0">
            <a:spAutoFit/>
          </a:bodyPr>
          <a:lstStyle/>
          <a:p>
            <a:r>
              <a:rPr lang="en-US" sz="1700" dirty="0"/>
              <a:t>Here are some </a:t>
            </a:r>
            <a:r>
              <a:rPr lang="en-US" sz="1700" b="1" dirty="0"/>
              <a:t>interesting situations</a:t>
            </a:r>
            <a:r>
              <a:rPr lang="en-US" sz="1700" dirty="0"/>
              <a:t> that arose from the simulations. Moving clockwise, we can observe the case of a day in which the expected competitors bid is </a:t>
            </a:r>
            <a:r>
              <a:rPr lang="en-US" sz="1700" b="1" dirty="0"/>
              <a:t>increasing</a:t>
            </a:r>
            <a:r>
              <a:rPr lang="en-US" sz="1700" dirty="0"/>
              <a:t>, </a:t>
            </a:r>
            <a:r>
              <a:rPr lang="en-US" sz="1700" b="1" dirty="0"/>
              <a:t>decreasing</a:t>
            </a:r>
            <a:r>
              <a:rPr lang="en-US" sz="1700" dirty="0"/>
              <a:t>, and </a:t>
            </a:r>
            <a:r>
              <a:rPr lang="en-US" sz="1700" b="1" dirty="0"/>
              <a:t>not monotonic</a:t>
            </a:r>
            <a:r>
              <a:rPr lang="en-US" sz="1700" dirty="0"/>
              <a:t>.</a:t>
            </a:r>
            <a:endParaRPr lang="it-IT" sz="1700" dirty="0"/>
          </a:p>
        </p:txBody>
      </p:sp>
    </p:spTree>
    <p:extLst>
      <p:ext uri="{BB962C8B-B14F-4D97-AF65-F5344CB8AC3E}">
        <p14:creationId xmlns:p14="http://schemas.microsoft.com/office/powerpoint/2010/main" val="325183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5A893D5-41F6-25D3-E346-F992423768C3}"/>
              </a:ext>
            </a:extLst>
          </p:cNvPr>
          <p:cNvSpPr>
            <a:spLocks noGrp="1"/>
          </p:cNvSpPr>
          <p:nvPr>
            <p:ph type="title"/>
          </p:nvPr>
        </p:nvSpPr>
        <p:spPr/>
        <p:txBody>
          <a:bodyPr>
            <a:normAutofit/>
          </a:bodyPr>
          <a:lstStyle/>
          <a:p>
            <a:r>
              <a:rPr lang="it-IT" sz="3000" dirty="0"/>
              <a:t>Environment – Competitors </a:t>
            </a:r>
            <a:r>
              <a:rPr lang="it-IT" sz="3000" dirty="0" err="1"/>
              <a:t>increasing</a:t>
            </a:r>
            <a:r>
              <a:rPr lang="it-IT" sz="3000" dirty="0"/>
              <a:t> </a:t>
            </a:r>
            <a:r>
              <a:rPr lang="it-IT" sz="3000" dirty="0" err="1"/>
              <a:t>bids</a:t>
            </a:r>
            <a:endParaRPr lang="it-IT" sz="3000" dirty="0"/>
          </a:p>
        </p:txBody>
      </p:sp>
      <p:pic>
        <p:nvPicPr>
          <p:cNvPr id="5" name="Segnaposto contenuto 4">
            <a:extLst>
              <a:ext uri="{FF2B5EF4-FFF2-40B4-BE49-F238E27FC236}">
                <a16:creationId xmlns:a16="http://schemas.microsoft.com/office/drawing/2014/main" id="{92FB34A3-940F-C3C2-FEDF-171D1C8F0D0E}"/>
              </a:ext>
            </a:extLst>
          </p:cNvPr>
          <p:cNvPicPr>
            <a:picLocks noGrp="1" noChangeAspect="1"/>
          </p:cNvPicPr>
          <p:nvPr>
            <p:ph idx="1"/>
          </p:nvPr>
        </p:nvPicPr>
        <p:blipFill>
          <a:blip r:embed="rId2"/>
          <a:srcRect/>
          <a:stretch/>
        </p:blipFill>
        <p:spPr>
          <a:xfrm>
            <a:off x="0" y="1277866"/>
            <a:ext cx="3635651" cy="2423768"/>
          </a:xfrm>
        </p:spPr>
      </p:pic>
      <p:pic>
        <p:nvPicPr>
          <p:cNvPr id="7" name="Immagine 6">
            <a:extLst>
              <a:ext uri="{FF2B5EF4-FFF2-40B4-BE49-F238E27FC236}">
                <a16:creationId xmlns:a16="http://schemas.microsoft.com/office/drawing/2014/main" id="{67B03D7D-49A7-F6EB-412D-94996EE37040}"/>
              </a:ext>
            </a:extLst>
          </p:cNvPr>
          <p:cNvPicPr>
            <a:picLocks noChangeAspect="1"/>
          </p:cNvPicPr>
          <p:nvPr/>
        </p:nvPicPr>
        <p:blipFill>
          <a:blip r:embed="rId3"/>
          <a:srcRect/>
          <a:stretch/>
        </p:blipFill>
        <p:spPr>
          <a:xfrm>
            <a:off x="-743527" y="3644976"/>
            <a:ext cx="9695071" cy="2423767"/>
          </a:xfrm>
          <a:prstGeom prst="rect">
            <a:avLst/>
          </a:prstGeom>
        </p:spPr>
      </p:pic>
      <p:sp>
        <p:nvSpPr>
          <p:cNvPr id="8" name="CasellaDiTesto 7">
            <a:extLst>
              <a:ext uri="{FF2B5EF4-FFF2-40B4-BE49-F238E27FC236}">
                <a16:creationId xmlns:a16="http://schemas.microsoft.com/office/drawing/2014/main" id="{787EB14D-4F16-55B0-CBC3-5E7AB2B28884}"/>
              </a:ext>
            </a:extLst>
          </p:cNvPr>
          <p:cNvSpPr txBox="1"/>
          <p:nvPr/>
        </p:nvSpPr>
        <p:spPr>
          <a:xfrm>
            <a:off x="4004440" y="1498503"/>
            <a:ext cx="4141847" cy="2062103"/>
          </a:xfrm>
          <a:prstGeom prst="rect">
            <a:avLst/>
          </a:prstGeom>
          <a:noFill/>
        </p:spPr>
        <p:txBody>
          <a:bodyPr wrap="square" rtlCol="0">
            <a:spAutoFit/>
          </a:bodyPr>
          <a:lstStyle/>
          <a:p>
            <a:r>
              <a:rPr lang="it-IT" sz="2000" dirty="0"/>
              <a:t>Focus on an day</a:t>
            </a:r>
            <a:r>
              <a:rPr lang="it-IT" sz="2000" b="1" dirty="0"/>
              <a:t>, </a:t>
            </a:r>
            <a:r>
              <a:rPr lang="it-IT" sz="2000" dirty="0" err="1"/>
              <a:t>where</a:t>
            </a:r>
            <a:r>
              <a:rPr lang="it-IT" sz="2000" dirty="0"/>
              <a:t> the </a:t>
            </a:r>
            <a:r>
              <a:rPr lang="it-IT" sz="2000" b="1" dirty="0"/>
              <a:t>competitors </a:t>
            </a:r>
            <a:r>
              <a:rPr lang="it-IT" sz="2000" b="1" dirty="0" err="1"/>
              <a:t>average</a:t>
            </a:r>
            <a:r>
              <a:rPr lang="it-IT" sz="2000" b="1" dirty="0"/>
              <a:t> </a:t>
            </a:r>
            <a:r>
              <a:rPr lang="it-IT" sz="2000" b="1" dirty="0" err="1"/>
              <a:t>bid</a:t>
            </a:r>
            <a:r>
              <a:rPr lang="it-IT" sz="2000" b="1" dirty="0"/>
              <a:t> </a:t>
            </a:r>
            <a:r>
              <a:rPr lang="it-IT" sz="2000" b="1" dirty="0" err="1"/>
              <a:t>increases</a:t>
            </a:r>
            <a:r>
              <a:rPr lang="it-IT" sz="2000" dirty="0"/>
              <a:t>.</a:t>
            </a:r>
          </a:p>
          <a:p>
            <a:endParaRPr lang="it-IT" sz="800" b="1" dirty="0"/>
          </a:p>
          <a:p>
            <a:r>
              <a:rPr lang="it-IT" sz="2000" dirty="0"/>
              <a:t>In the </a:t>
            </a:r>
            <a:r>
              <a:rPr lang="it-IT" sz="2000" dirty="0" err="1"/>
              <a:t>graphs</a:t>
            </a:r>
            <a:r>
              <a:rPr lang="it-IT" sz="2000" dirty="0"/>
              <a:t> </a:t>
            </a:r>
            <a:r>
              <a:rPr lang="it-IT" sz="2000" dirty="0" err="1"/>
              <a:t>below</a:t>
            </a:r>
            <a:r>
              <a:rPr lang="it-IT" sz="2000" dirty="0"/>
              <a:t> one can </a:t>
            </a:r>
            <a:r>
              <a:rPr lang="it-IT" sz="2000" dirty="0" err="1"/>
              <a:t>appreciate</a:t>
            </a:r>
            <a:r>
              <a:rPr lang="it-IT" sz="2000" dirty="0"/>
              <a:t> the </a:t>
            </a:r>
            <a:r>
              <a:rPr lang="it-IT" sz="2000" b="1" dirty="0" err="1"/>
              <a:t>expected</a:t>
            </a:r>
            <a:r>
              <a:rPr lang="it-IT" sz="2000" b="1" dirty="0"/>
              <a:t> maximum </a:t>
            </a:r>
            <a:r>
              <a:rPr lang="it-IT" sz="2000" b="1" dirty="0" err="1"/>
              <a:t>bid</a:t>
            </a:r>
            <a:r>
              <a:rPr lang="it-IT" sz="2000" b="1" dirty="0"/>
              <a:t> </a:t>
            </a:r>
            <a:r>
              <a:rPr lang="it-IT" sz="2000" dirty="0"/>
              <a:t>and </a:t>
            </a:r>
            <a:r>
              <a:rPr lang="it-IT" sz="2000" dirty="0" err="1"/>
              <a:t>its</a:t>
            </a:r>
            <a:r>
              <a:rPr lang="it-IT" sz="2000" dirty="0"/>
              <a:t> </a:t>
            </a:r>
            <a:r>
              <a:rPr lang="it-IT" sz="2000" dirty="0" err="1"/>
              <a:t>changes</a:t>
            </a:r>
            <a:r>
              <a:rPr lang="it-IT" sz="2000" dirty="0"/>
              <a:t> </a:t>
            </a:r>
            <a:r>
              <a:rPr lang="it-IT" sz="2000" dirty="0" err="1"/>
              <a:t>during</a:t>
            </a:r>
            <a:r>
              <a:rPr lang="it-IT" sz="2000" dirty="0"/>
              <a:t> the </a:t>
            </a:r>
            <a:r>
              <a:rPr lang="it-IT" sz="2000" dirty="0" err="1"/>
              <a:t>simulation</a:t>
            </a:r>
            <a:r>
              <a:rPr lang="it-IT" sz="2000" dirty="0"/>
              <a:t>.</a:t>
            </a:r>
          </a:p>
        </p:txBody>
      </p:sp>
    </p:spTree>
    <p:extLst>
      <p:ext uri="{BB962C8B-B14F-4D97-AF65-F5344CB8AC3E}">
        <p14:creationId xmlns:p14="http://schemas.microsoft.com/office/powerpoint/2010/main" val="27488691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D8CA2D5-4BEE-4B0C-2D71-E9272CFDBE24}"/>
              </a:ext>
            </a:extLst>
          </p:cNvPr>
          <p:cNvSpPr>
            <a:spLocks noGrp="1"/>
          </p:cNvSpPr>
          <p:nvPr>
            <p:ph type="title"/>
          </p:nvPr>
        </p:nvSpPr>
        <p:spPr/>
        <p:txBody>
          <a:bodyPr/>
          <a:lstStyle/>
          <a:p>
            <a:r>
              <a:rPr lang="it-IT" dirty="0"/>
              <a:t>Agent: Full Feedback </a:t>
            </a:r>
            <a:r>
              <a:rPr lang="it-IT" dirty="0" err="1"/>
              <a:t>Multiplicative</a:t>
            </a:r>
            <a:r>
              <a:rPr lang="it-IT" dirty="0"/>
              <a:t> </a:t>
            </a:r>
            <a:r>
              <a:rPr lang="it-IT" dirty="0" err="1"/>
              <a:t>Pacing</a:t>
            </a:r>
            <a:r>
              <a:rPr lang="it-IT" dirty="0"/>
              <a:t> with Hedge</a:t>
            </a:r>
            <a:br>
              <a:rPr lang="it-IT" dirty="0"/>
            </a:br>
            <a:r>
              <a:rPr lang="it-IT" dirty="0"/>
              <a:t>Low Budget</a:t>
            </a:r>
          </a:p>
        </p:txBody>
      </p:sp>
      <p:pic>
        <p:nvPicPr>
          <p:cNvPr id="5" name="Segnaposto contenuto 4">
            <a:extLst>
              <a:ext uri="{FF2B5EF4-FFF2-40B4-BE49-F238E27FC236}">
                <a16:creationId xmlns:a16="http://schemas.microsoft.com/office/drawing/2014/main" id="{E52435F8-8D6B-A021-D480-587A6AD1BE9E}"/>
              </a:ext>
            </a:extLst>
          </p:cNvPr>
          <p:cNvPicPr>
            <a:picLocks noGrp="1" noChangeAspect="1"/>
          </p:cNvPicPr>
          <p:nvPr>
            <p:ph idx="1"/>
          </p:nvPr>
        </p:nvPicPr>
        <p:blipFill>
          <a:blip r:embed="rId2"/>
          <a:stretch>
            <a:fillRect/>
          </a:stretch>
        </p:blipFill>
        <p:spPr>
          <a:xfrm>
            <a:off x="-992158" y="1316324"/>
            <a:ext cx="10987468" cy="2746866"/>
          </a:xfrm>
        </p:spPr>
      </p:pic>
      <p:sp>
        <p:nvSpPr>
          <p:cNvPr id="4" name="CasellaDiTesto 3">
            <a:extLst>
              <a:ext uri="{FF2B5EF4-FFF2-40B4-BE49-F238E27FC236}">
                <a16:creationId xmlns:a16="http://schemas.microsoft.com/office/drawing/2014/main" id="{6D3340FA-9AC1-8EDD-52E6-D7077A0B85C1}"/>
              </a:ext>
            </a:extLst>
          </p:cNvPr>
          <p:cNvSpPr txBox="1"/>
          <p:nvPr/>
        </p:nvSpPr>
        <p:spPr>
          <a:xfrm>
            <a:off x="554946" y="4256689"/>
            <a:ext cx="8021495" cy="1477328"/>
          </a:xfrm>
          <a:prstGeom prst="rect">
            <a:avLst/>
          </a:prstGeom>
          <a:noFill/>
        </p:spPr>
        <p:txBody>
          <a:bodyPr wrap="square" rtlCol="0">
            <a:spAutoFit/>
          </a:bodyPr>
          <a:lstStyle/>
          <a:p>
            <a:r>
              <a:rPr lang="en-US" dirty="0"/>
              <a:t>Using a budget of approximately 1/5 of that of the competitors, the agent exhibits a more </a:t>
            </a:r>
            <a:r>
              <a:rPr lang="en-US" b="1" dirty="0"/>
              <a:t>conservative behavior</a:t>
            </a:r>
            <a:r>
              <a:rPr lang="en-US" dirty="0"/>
              <a:t>, heavily </a:t>
            </a:r>
            <a:r>
              <a:rPr lang="en-US" b="1" dirty="0"/>
              <a:t>biased towards exploration</a:t>
            </a:r>
            <a:r>
              <a:rPr lang="en-US" dirty="0"/>
              <a:t>. Although this exploration moves in the right direction, the </a:t>
            </a:r>
            <a:r>
              <a:rPr lang="en-US" b="1" dirty="0"/>
              <a:t>exploitation</a:t>
            </a:r>
            <a:r>
              <a:rPr lang="en-US" dirty="0"/>
              <a:t> process is significantly </a:t>
            </a:r>
            <a:r>
              <a:rPr lang="en-US" b="1" dirty="0"/>
              <a:t>lacking</a:t>
            </a:r>
            <a:r>
              <a:rPr lang="en-US" dirty="0"/>
              <a:t>. This is likely due to the low budget per round, which prevents the agent from adequately exploring higher bids.</a:t>
            </a:r>
            <a:endParaRPr lang="it-IT" dirty="0"/>
          </a:p>
        </p:txBody>
      </p:sp>
    </p:spTree>
    <p:extLst>
      <p:ext uri="{BB962C8B-B14F-4D97-AF65-F5344CB8AC3E}">
        <p14:creationId xmlns:p14="http://schemas.microsoft.com/office/powerpoint/2010/main" val="4042411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D8CA2D5-4BEE-4B0C-2D71-E9272CFDBE24}"/>
              </a:ext>
            </a:extLst>
          </p:cNvPr>
          <p:cNvSpPr>
            <a:spLocks noGrp="1"/>
          </p:cNvSpPr>
          <p:nvPr>
            <p:ph type="title"/>
          </p:nvPr>
        </p:nvSpPr>
        <p:spPr/>
        <p:txBody>
          <a:bodyPr/>
          <a:lstStyle/>
          <a:p>
            <a:r>
              <a:rPr lang="it-IT" dirty="0"/>
              <a:t>Agent: Full Feedback </a:t>
            </a:r>
            <a:r>
              <a:rPr lang="it-IT" dirty="0" err="1"/>
              <a:t>Multiplicative</a:t>
            </a:r>
            <a:r>
              <a:rPr lang="it-IT" dirty="0"/>
              <a:t> </a:t>
            </a:r>
            <a:r>
              <a:rPr lang="it-IT" dirty="0" err="1"/>
              <a:t>Pacing</a:t>
            </a:r>
            <a:r>
              <a:rPr lang="it-IT" dirty="0"/>
              <a:t> with Hedge</a:t>
            </a:r>
            <a:br>
              <a:rPr lang="it-IT" dirty="0"/>
            </a:br>
            <a:r>
              <a:rPr lang="it-IT" dirty="0"/>
              <a:t>Low Budget</a:t>
            </a:r>
          </a:p>
        </p:txBody>
      </p:sp>
      <p:pic>
        <p:nvPicPr>
          <p:cNvPr id="5" name="Segnaposto contenuto 4">
            <a:extLst>
              <a:ext uri="{FF2B5EF4-FFF2-40B4-BE49-F238E27FC236}">
                <a16:creationId xmlns:a16="http://schemas.microsoft.com/office/drawing/2014/main" id="{E52435F8-8D6B-A021-D480-587A6AD1BE9E}"/>
              </a:ext>
            </a:extLst>
          </p:cNvPr>
          <p:cNvPicPr>
            <a:picLocks noGrp="1" noChangeAspect="1"/>
          </p:cNvPicPr>
          <p:nvPr>
            <p:ph idx="1"/>
          </p:nvPr>
        </p:nvPicPr>
        <p:blipFill>
          <a:blip r:embed="rId2"/>
          <a:srcRect/>
          <a:stretch/>
        </p:blipFill>
        <p:spPr>
          <a:xfrm>
            <a:off x="149784" y="1560820"/>
            <a:ext cx="8672600" cy="2168149"/>
          </a:xfrm>
        </p:spPr>
      </p:pic>
      <p:sp>
        <p:nvSpPr>
          <p:cNvPr id="3" name="CasellaDiTesto 2">
            <a:extLst>
              <a:ext uri="{FF2B5EF4-FFF2-40B4-BE49-F238E27FC236}">
                <a16:creationId xmlns:a16="http://schemas.microsoft.com/office/drawing/2014/main" id="{2B99F06B-CD02-2B2C-39DD-1508FA105294}"/>
              </a:ext>
            </a:extLst>
          </p:cNvPr>
          <p:cNvSpPr txBox="1"/>
          <p:nvPr/>
        </p:nvSpPr>
        <p:spPr>
          <a:xfrm>
            <a:off x="554946" y="4111647"/>
            <a:ext cx="8147620" cy="1477328"/>
          </a:xfrm>
          <a:prstGeom prst="rect">
            <a:avLst/>
          </a:prstGeom>
          <a:noFill/>
        </p:spPr>
        <p:txBody>
          <a:bodyPr wrap="square" rtlCol="0">
            <a:spAutoFit/>
          </a:bodyPr>
          <a:lstStyle/>
          <a:p>
            <a:r>
              <a:rPr lang="en-US" dirty="0"/>
              <a:t>It is important to note that, </a:t>
            </a:r>
            <a:r>
              <a:rPr lang="en-US" b="1" dirty="0"/>
              <a:t>despite the low budget</a:t>
            </a:r>
            <a:r>
              <a:rPr lang="en-US" dirty="0"/>
              <a:t>, the agent tends </a:t>
            </a:r>
            <a:r>
              <a:rPr lang="en-US" b="1" dirty="0"/>
              <a:t>not</a:t>
            </a:r>
            <a:r>
              <a:rPr lang="en-US" dirty="0"/>
              <a:t> to </a:t>
            </a:r>
            <a:r>
              <a:rPr lang="en-US" b="1" dirty="0"/>
              <a:t>deplete</a:t>
            </a:r>
            <a:r>
              <a:rPr lang="en-US" dirty="0"/>
              <a:t> it, distributing it throughout the entire simulation. Comparing the cumulative utility with that of the clairvoyant reveals the </a:t>
            </a:r>
            <a:r>
              <a:rPr lang="en-US" b="1" dirty="0"/>
              <a:t>poor performance </a:t>
            </a:r>
            <a:r>
              <a:rPr lang="en-US" dirty="0"/>
              <a:t>of our agent, as it only achieves </a:t>
            </a:r>
            <a:r>
              <a:rPr lang="en-US" b="1" dirty="0"/>
              <a:t>sublinear cumulative utilities</a:t>
            </a:r>
            <a:r>
              <a:rPr lang="en-US" dirty="0"/>
              <a:t>. Compared to the linear utility of the clairvoyant, this results in a </a:t>
            </a:r>
            <a:r>
              <a:rPr lang="en-US" b="1" dirty="0"/>
              <a:t>cumulative regret </a:t>
            </a:r>
            <a:r>
              <a:rPr lang="en-US" dirty="0"/>
              <a:t>that is </a:t>
            </a:r>
            <a:r>
              <a:rPr lang="en-US" b="1" dirty="0"/>
              <a:t>linear</a:t>
            </a:r>
            <a:r>
              <a:rPr lang="en-US" dirty="0"/>
              <a:t> or even </a:t>
            </a:r>
            <a:r>
              <a:rPr lang="en-US" b="1" dirty="0" err="1"/>
              <a:t>superlinear</a:t>
            </a:r>
            <a:r>
              <a:rPr lang="en-US" dirty="0"/>
              <a:t>.</a:t>
            </a:r>
            <a:endParaRPr lang="it-IT" dirty="0"/>
          </a:p>
        </p:txBody>
      </p:sp>
    </p:spTree>
    <p:extLst>
      <p:ext uri="{BB962C8B-B14F-4D97-AF65-F5344CB8AC3E}">
        <p14:creationId xmlns:p14="http://schemas.microsoft.com/office/powerpoint/2010/main" val="20196524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D8CA2D5-4BEE-4B0C-2D71-E9272CFDBE24}"/>
              </a:ext>
            </a:extLst>
          </p:cNvPr>
          <p:cNvSpPr>
            <a:spLocks noGrp="1"/>
          </p:cNvSpPr>
          <p:nvPr>
            <p:ph type="title"/>
          </p:nvPr>
        </p:nvSpPr>
        <p:spPr/>
        <p:txBody>
          <a:bodyPr/>
          <a:lstStyle/>
          <a:p>
            <a:r>
              <a:rPr lang="it-IT" dirty="0"/>
              <a:t>Agent: Full Feedback </a:t>
            </a:r>
            <a:r>
              <a:rPr lang="it-IT" dirty="0" err="1"/>
              <a:t>Multiplicative</a:t>
            </a:r>
            <a:r>
              <a:rPr lang="it-IT" dirty="0"/>
              <a:t> </a:t>
            </a:r>
            <a:r>
              <a:rPr lang="it-IT" dirty="0" err="1"/>
              <a:t>Pacing</a:t>
            </a:r>
            <a:r>
              <a:rPr lang="it-IT" dirty="0"/>
              <a:t> with Hedge</a:t>
            </a:r>
            <a:br>
              <a:rPr lang="it-IT" dirty="0"/>
            </a:br>
            <a:r>
              <a:rPr lang="it-IT" dirty="0"/>
              <a:t>Fair Budget</a:t>
            </a:r>
          </a:p>
        </p:txBody>
      </p:sp>
      <p:pic>
        <p:nvPicPr>
          <p:cNvPr id="5" name="Segnaposto contenuto 4">
            <a:extLst>
              <a:ext uri="{FF2B5EF4-FFF2-40B4-BE49-F238E27FC236}">
                <a16:creationId xmlns:a16="http://schemas.microsoft.com/office/drawing/2014/main" id="{E52435F8-8D6B-A021-D480-587A6AD1BE9E}"/>
              </a:ext>
            </a:extLst>
          </p:cNvPr>
          <p:cNvPicPr>
            <a:picLocks noGrp="1" noChangeAspect="1"/>
          </p:cNvPicPr>
          <p:nvPr>
            <p:ph idx="1"/>
          </p:nvPr>
        </p:nvPicPr>
        <p:blipFill>
          <a:blip r:embed="rId2"/>
          <a:srcRect/>
          <a:stretch/>
        </p:blipFill>
        <p:spPr>
          <a:xfrm>
            <a:off x="-992158" y="1316324"/>
            <a:ext cx="10987468" cy="2746866"/>
          </a:xfrm>
        </p:spPr>
      </p:pic>
      <p:sp>
        <p:nvSpPr>
          <p:cNvPr id="3" name="CasellaDiTesto 2">
            <a:extLst>
              <a:ext uri="{FF2B5EF4-FFF2-40B4-BE49-F238E27FC236}">
                <a16:creationId xmlns:a16="http://schemas.microsoft.com/office/drawing/2014/main" id="{CD4A164D-6D84-6708-4972-581F5F7668F8}"/>
              </a:ext>
            </a:extLst>
          </p:cNvPr>
          <p:cNvSpPr txBox="1"/>
          <p:nvPr/>
        </p:nvSpPr>
        <p:spPr>
          <a:xfrm>
            <a:off x="466659" y="4155791"/>
            <a:ext cx="8402905" cy="1754326"/>
          </a:xfrm>
          <a:prstGeom prst="rect">
            <a:avLst/>
          </a:prstGeom>
          <a:noFill/>
        </p:spPr>
        <p:txBody>
          <a:bodyPr wrap="square" rtlCol="0">
            <a:spAutoFit/>
          </a:bodyPr>
          <a:lstStyle/>
          <a:p>
            <a:r>
              <a:rPr lang="en-US" dirty="0"/>
              <a:t>Assigning a </a:t>
            </a:r>
            <a:r>
              <a:rPr lang="en-US" b="1" dirty="0"/>
              <a:t>budget similar</a:t>
            </a:r>
            <a:r>
              <a:rPr lang="en-US" dirty="0"/>
              <a:t> to that of the </a:t>
            </a:r>
            <a:r>
              <a:rPr lang="en-US" b="1" dirty="0"/>
              <a:t>competitors</a:t>
            </a:r>
            <a:r>
              <a:rPr lang="en-US" dirty="0"/>
              <a:t>, our agent seems to achieve a good </a:t>
            </a:r>
            <a:r>
              <a:rPr lang="en-US" b="1" dirty="0"/>
              <a:t>balance</a:t>
            </a:r>
            <a:r>
              <a:rPr lang="en-US" dirty="0"/>
              <a:t> between </a:t>
            </a:r>
            <a:r>
              <a:rPr lang="en-US" b="1" dirty="0"/>
              <a:t>exploration and exploitation </a:t>
            </a:r>
            <a:r>
              <a:rPr lang="en-US" dirty="0"/>
              <a:t>phases. Notably, there is a predominant exploration phase at the beginning, after which the agent settles into a range of competitive bids with a slightly increasing trend, as much as possible. It is important to remember, indeed, that our agent’s valuation is 0.6, and at some point, the winning bids approach this value closely.</a:t>
            </a:r>
            <a:endParaRPr lang="it-IT" dirty="0"/>
          </a:p>
        </p:txBody>
      </p:sp>
    </p:spTree>
    <p:extLst>
      <p:ext uri="{BB962C8B-B14F-4D97-AF65-F5344CB8AC3E}">
        <p14:creationId xmlns:p14="http://schemas.microsoft.com/office/powerpoint/2010/main" val="3159301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D8CA2D5-4BEE-4B0C-2D71-E9272CFDBE24}"/>
              </a:ext>
            </a:extLst>
          </p:cNvPr>
          <p:cNvSpPr>
            <a:spLocks noGrp="1"/>
          </p:cNvSpPr>
          <p:nvPr>
            <p:ph type="title"/>
          </p:nvPr>
        </p:nvSpPr>
        <p:spPr/>
        <p:txBody>
          <a:bodyPr/>
          <a:lstStyle/>
          <a:p>
            <a:r>
              <a:rPr lang="it-IT" dirty="0"/>
              <a:t>Agent: Full Feedback </a:t>
            </a:r>
            <a:r>
              <a:rPr lang="it-IT" dirty="0" err="1"/>
              <a:t>Multiplicative</a:t>
            </a:r>
            <a:r>
              <a:rPr lang="it-IT" dirty="0"/>
              <a:t> </a:t>
            </a:r>
            <a:r>
              <a:rPr lang="it-IT" dirty="0" err="1"/>
              <a:t>Pacing</a:t>
            </a:r>
            <a:r>
              <a:rPr lang="it-IT" dirty="0"/>
              <a:t> with Hedge</a:t>
            </a:r>
            <a:br>
              <a:rPr lang="it-IT" dirty="0"/>
            </a:br>
            <a:r>
              <a:rPr lang="it-IT" dirty="0"/>
              <a:t>Fair Budget</a:t>
            </a:r>
          </a:p>
        </p:txBody>
      </p:sp>
      <p:pic>
        <p:nvPicPr>
          <p:cNvPr id="5" name="Segnaposto contenuto 4">
            <a:extLst>
              <a:ext uri="{FF2B5EF4-FFF2-40B4-BE49-F238E27FC236}">
                <a16:creationId xmlns:a16="http://schemas.microsoft.com/office/drawing/2014/main" id="{E52435F8-8D6B-A021-D480-587A6AD1BE9E}"/>
              </a:ext>
            </a:extLst>
          </p:cNvPr>
          <p:cNvPicPr>
            <a:picLocks noGrp="1" noChangeAspect="1"/>
          </p:cNvPicPr>
          <p:nvPr>
            <p:ph idx="1"/>
          </p:nvPr>
        </p:nvPicPr>
        <p:blipFill>
          <a:blip r:embed="rId2"/>
          <a:srcRect/>
          <a:stretch/>
        </p:blipFill>
        <p:spPr>
          <a:xfrm>
            <a:off x="149784" y="1560820"/>
            <a:ext cx="8672600" cy="2168149"/>
          </a:xfrm>
        </p:spPr>
      </p:pic>
      <p:sp>
        <p:nvSpPr>
          <p:cNvPr id="3" name="CasellaDiTesto 2">
            <a:extLst>
              <a:ext uri="{FF2B5EF4-FFF2-40B4-BE49-F238E27FC236}">
                <a16:creationId xmlns:a16="http://schemas.microsoft.com/office/drawing/2014/main" id="{D621960F-CB9A-36A9-414A-1658837BAA8F}"/>
              </a:ext>
            </a:extLst>
          </p:cNvPr>
          <p:cNvSpPr txBox="1"/>
          <p:nvPr/>
        </p:nvSpPr>
        <p:spPr>
          <a:xfrm>
            <a:off x="472966" y="4086422"/>
            <a:ext cx="8396598" cy="1754326"/>
          </a:xfrm>
          <a:prstGeom prst="rect">
            <a:avLst/>
          </a:prstGeom>
          <a:noFill/>
        </p:spPr>
        <p:txBody>
          <a:bodyPr wrap="square" rtlCol="0">
            <a:spAutoFit/>
          </a:bodyPr>
          <a:lstStyle/>
          <a:p>
            <a:r>
              <a:rPr lang="en-US" dirty="0"/>
              <a:t>As in the previous case, the budget is not depleted. The </a:t>
            </a:r>
            <a:r>
              <a:rPr lang="en-US" b="1" dirty="0"/>
              <a:t>cumulative utility</a:t>
            </a:r>
            <a:r>
              <a:rPr lang="en-US" dirty="0"/>
              <a:t> is </a:t>
            </a:r>
            <a:r>
              <a:rPr lang="en-US" b="1" dirty="0"/>
              <a:t>sublinear</a:t>
            </a:r>
            <a:r>
              <a:rPr lang="en-US" dirty="0"/>
              <a:t> during the initial exploration phase (</a:t>
            </a:r>
            <a:r>
              <a:rPr lang="en-US" b="1" dirty="0"/>
              <a:t>t &lt; 5000</a:t>
            </a:r>
            <a:r>
              <a:rPr lang="en-US" dirty="0"/>
              <a:t>), then becomes </a:t>
            </a:r>
            <a:r>
              <a:rPr lang="en-US" b="1" dirty="0" err="1"/>
              <a:t>superlinear</a:t>
            </a:r>
            <a:r>
              <a:rPr lang="en-US" dirty="0"/>
              <a:t> once the winning bid range is identified (</a:t>
            </a:r>
            <a:r>
              <a:rPr lang="en-US" b="1" dirty="0"/>
              <a:t>5000 &lt; t &lt; 10000</a:t>
            </a:r>
            <a:r>
              <a:rPr lang="en-US" dirty="0"/>
              <a:t>). Due to increasing jumps, the winning bid closely approaches the agent’s valuation, resulting in a </a:t>
            </a:r>
            <a:r>
              <a:rPr lang="en-US" b="1" dirty="0"/>
              <a:t>linear</a:t>
            </a:r>
            <a:r>
              <a:rPr lang="en-US" dirty="0"/>
              <a:t> trend (</a:t>
            </a:r>
            <a:r>
              <a:rPr lang="en-US" b="1" dirty="0"/>
              <a:t>10000 &lt; t &lt; 20000</a:t>
            </a:r>
            <a:r>
              <a:rPr lang="en-US" dirty="0"/>
              <a:t>) and eventually a </a:t>
            </a:r>
            <a:r>
              <a:rPr lang="en-US" b="1" dirty="0"/>
              <a:t>sublinear</a:t>
            </a:r>
            <a:r>
              <a:rPr lang="en-US" dirty="0"/>
              <a:t> trend (</a:t>
            </a:r>
            <a:r>
              <a:rPr lang="en-US" b="1" dirty="0"/>
              <a:t>t &gt; 20000</a:t>
            </a:r>
            <a:r>
              <a:rPr lang="en-US" dirty="0"/>
              <a:t>). This behavior is also evident in the cumulative regret plot.</a:t>
            </a:r>
            <a:endParaRPr lang="it-IT" dirty="0"/>
          </a:p>
        </p:txBody>
      </p:sp>
    </p:spTree>
    <p:extLst>
      <p:ext uri="{BB962C8B-B14F-4D97-AF65-F5344CB8AC3E}">
        <p14:creationId xmlns:p14="http://schemas.microsoft.com/office/powerpoint/2010/main" val="2075276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descr="01_Polimi_centrato_COL_positivo.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250" y="1721149"/>
            <a:ext cx="2730901" cy="2126951"/>
          </a:xfrm>
          <a:prstGeom prst="rect">
            <a:avLst/>
          </a:prstGeom>
        </p:spPr>
      </p:pic>
      <p:sp>
        <p:nvSpPr>
          <p:cNvPr id="2" name="Titolo 1"/>
          <p:cNvSpPr>
            <a:spLocks noGrp="1"/>
          </p:cNvSpPr>
          <p:nvPr>
            <p:ph type="ctrTitle"/>
          </p:nvPr>
        </p:nvSpPr>
        <p:spPr>
          <a:xfrm>
            <a:off x="622500" y="4849714"/>
            <a:ext cx="7772400" cy="968375"/>
          </a:xfrm>
        </p:spPr>
        <p:txBody>
          <a:bodyPr/>
          <a:lstStyle/>
          <a:p>
            <a:pPr algn="ctr"/>
            <a:r>
              <a:rPr lang="it-IT" dirty="0" err="1"/>
              <a:t>Requirement</a:t>
            </a:r>
            <a:r>
              <a:rPr lang="it-IT" dirty="0"/>
              <a:t> 2 - Interaction</a:t>
            </a:r>
          </a:p>
        </p:txBody>
      </p:sp>
    </p:spTree>
    <p:extLst>
      <p:ext uri="{BB962C8B-B14F-4D97-AF65-F5344CB8AC3E}">
        <p14:creationId xmlns:p14="http://schemas.microsoft.com/office/powerpoint/2010/main" val="4897664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D2A06ED-781B-5FAF-63FA-981474B534F7}"/>
              </a:ext>
            </a:extLst>
          </p:cNvPr>
          <p:cNvSpPr>
            <a:spLocks noGrp="1"/>
          </p:cNvSpPr>
          <p:nvPr>
            <p:ph type="title"/>
          </p:nvPr>
        </p:nvSpPr>
        <p:spPr/>
        <p:txBody>
          <a:bodyPr>
            <a:normAutofit/>
          </a:bodyPr>
          <a:lstStyle/>
          <a:p>
            <a:r>
              <a:rPr lang="en-US" sz="2800" dirty="0"/>
              <a:t>Overview of Pricing and Advertising Strategy</a:t>
            </a:r>
            <a:endParaRPr lang="it-IT" sz="2800" dirty="0"/>
          </a:p>
        </p:txBody>
      </p:sp>
      <p:sp>
        <p:nvSpPr>
          <p:cNvPr id="3" name="Segnaposto contenuto 2">
            <a:extLst>
              <a:ext uri="{FF2B5EF4-FFF2-40B4-BE49-F238E27FC236}">
                <a16:creationId xmlns:a16="http://schemas.microsoft.com/office/drawing/2014/main" id="{96F51F01-EAA3-ED34-3D26-681006BA1505}"/>
              </a:ext>
            </a:extLst>
          </p:cNvPr>
          <p:cNvSpPr>
            <a:spLocks noGrp="1"/>
          </p:cNvSpPr>
          <p:nvPr>
            <p:ph idx="1"/>
          </p:nvPr>
        </p:nvSpPr>
        <p:spPr>
          <a:xfrm>
            <a:off x="417179" y="1645920"/>
            <a:ext cx="8323726" cy="3632376"/>
          </a:xfrm>
        </p:spPr>
        <p:txBody>
          <a:bodyPr>
            <a:normAutofit fontScale="92500" lnSpcReduction="10000"/>
          </a:bodyPr>
          <a:lstStyle/>
          <a:p>
            <a:r>
              <a:rPr lang="en-US" dirty="0"/>
              <a:t>We selected the most promising scenario from the pricing simulations, where the logistic function describing the purchase probability experiences decreasing perturbations. </a:t>
            </a:r>
          </a:p>
          <a:p>
            <a:r>
              <a:rPr lang="en-US" b="1" dirty="0"/>
              <a:t>Each day</a:t>
            </a:r>
            <a:r>
              <a:rPr lang="en-US" dirty="0"/>
              <a:t>, the </a:t>
            </a:r>
            <a:r>
              <a:rPr lang="en-US" b="1" dirty="0"/>
              <a:t>price</a:t>
            </a:r>
            <a:r>
              <a:rPr lang="en-US" dirty="0"/>
              <a:t> is </a:t>
            </a:r>
            <a:r>
              <a:rPr lang="en-US" b="1" dirty="0"/>
              <a:t>reassessed</a:t>
            </a:r>
            <a:r>
              <a:rPr lang="en-US" dirty="0"/>
              <a:t> </a:t>
            </a:r>
            <a:r>
              <a:rPr lang="en-US" b="1" dirty="0"/>
              <a:t>based on</a:t>
            </a:r>
            <a:r>
              <a:rPr lang="en-US" dirty="0"/>
              <a:t> the number of customers brought in by the </a:t>
            </a:r>
            <a:r>
              <a:rPr lang="en-US" b="1" dirty="0"/>
              <a:t>previous day's advertising campaign</a:t>
            </a:r>
            <a:r>
              <a:rPr lang="en-US" dirty="0"/>
              <a:t>, combined with the purchase probability used</a:t>
            </a:r>
          </a:p>
          <a:p>
            <a:endParaRPr lang="en-US" dirty="0"/>
          </a:p>
          <a:p>
            <a:pPr marL="342900" indent="-342900">
              <a:buFontTx/>
              <a:buChar char="-"/>
            </a:pPr>
            <a:r>
              <a:rPr lang="en-US" b="1" dirty="0"/>
              <a:t>Pricing Agent</a:t>
            </a:r>
            <a:r>
              <a:rPr lang="en-US" dirty="0"/>
              <a:t>: UCB1 is used to select the optimal price.</a:t>
            </a:r>
          </a:p>
          <a:p>
            <a:pPr marL="342900" indent="-342900">
              <a:buFontTx/>
              <a:buChar char="-"/>
            </a:pPr>
            <a:endParaRPr lang="en-US" b="1" dirty="0"/>
          </a:p>
          <a:p>
            <a:pPr marL="342900" indent="-342900">
              <a:buFontTx/>
              <a:buChar char="-"/>
            </a:pPr>
            <a:r>
              <a:rPr lang="en-US" b="1" dirty="0"/>
              <a:t>Advertising Agent</a:t>
            </a:r>
            <a:r>
              <a:rPr lang="en-US" dirty="0"/>
              <a:t>: </a:t>
            </a:r>
            <a:r>
              <a:rPr lang="en-US" dirty="0" err="1"/>
              <a:t>FFMultiplicative</a:t>
            </a:r>
            <a:r>
              <a:rPr lang="en-US" dirty="0"/>
              <a:t> Pacing with Hedge is employed to optimize the advertising strategy</a:t>
            </a:r>
            <a:endParaRPr lang="it-IT" dirty="0"/>
          </a:p>
        </p:txBody>
      </p:sp>
    </p:spTree>
    <p:extLst>
      <p:ext uri="{BB962C8B-B14F-4D97-AF65-F5344CB8AC3E}">
        <p14:creationId xmlns:p14="http://schemas.microsoft.com/office/powerpoint/2010/main" val="3004023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DB18129-AF22-BD3F-429B-75B8BFBBBB6C}"/>
              </a:ext>
            </a:extLst>
          </p:cNvPr>
          <p:cNvSpPr>
            <a:spLocks noGrp="1"/>
          </p:cNvSpPr>
          <p:nvPr>
            <p:ph type="title"/>
          </p:nvPr>
        </p:nvSpPr>
        <p:spPr/>
        <p:txBody>
          <a:bodyPr>
            <a:noAutofit/>
          </a:bodyPr>
          <a:lstStyle/>
          <a:p>
            <a:r>
              <a:rPr lang="it-IT" sz="4000" b="1" dirty="0" err="1"/>
              <a:t>Daily</a:t>
            </a:r>
            <a:r>
              <a:rPr lang="it-IT" sz="4000" b="1" dirty="0"/>
              <a:t> Interaction </a:t>
            </a:r>
            <a:r>
              <a:rPr lang="it-IT" sz="4000" b="1" dirty="0" err="1"/>
              <a:t>Process</a:t>
            </a:r>
            <a:br>
              <a:rPr lang="it-IT" sz="4000" b="1" dirty="0"/>
            </a:br>
            <a:endParaRPr lang="it-IT" sz="4000" dirty="0"/>
          </a:p>
        </p:txBody>
      </p:sp>
      <p:sp>
        <p:nvSpPr>
          <p:cNvPr id="4" name="Rectangle 1">
            <a:extLst>
              <a:ext uri="{FF2B5EF4-FFF2-40B4-BE49-F238E27FC236}">
                <a16:creationId xmlns:a16="http://schemas.microsoft.com/office/drawing/2014/main" id="{E158CD26-3901-79E6-788E-35B40E422E16}"/>
              </a:ext>
            </a:extLst>
          </p:cNvPr>
          <p:cNvSpPr>
            <a:spLocks noGrp="1" noChangeArrowheads="1"/>
          </p:cNvSpPr>
          <p:nvPr>
            <p:ph idx="1"/>
          </p:nvPr>
        </p:nvSpPr>
        <p:spPr bwMode="auto">
          <a:xfrm>
            <a:off x="288521" y="1305344"/>
            <a:ext cx="8412364"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endParaRPr kumimoji="0" lang="it-IT" altLang="it-IT" sz="2000" b="0" i="0" u="none" strike="noStrike" cap="none" normalizeH="0" baseline="0" dirty="0">
              <a:ln>
                <a:noFill/>
              </a:ln>
              <a:solidFill>
                <a:schemeClr val="tx1"/>
              </a:solidFill>
              <a:effectLst/>
              <a:latin typeface="Arial" panose="020B0604020202020204" pitchFamily="34" charset="0"/>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Each</a:t>
            </a:r>
            <a:r>
              <a:rPr kumimoji="0" lang="it-IT" altLang="it-IT" sz="2000" b="0" i="0" u="none" strike="noStrike" cap="none" normalizeH="0" baseline="0" dirty="0">
                <a:ln>
                  <a:noFill/>
                </a:ln>
                <a:solidFill>
                  <a:schemeClr val="tx1"/>
                </a:solidFill>
                <a:effectLst/>
                <a:latin typeface="Arial" panose="020B0604020202020204" pitchFamily="34" charset="0"/>
              </a:rPr>
              <a:t> day, the </a:t>
            </a:r>
            <a:r>
              <a:rPr kumimoji="0" lang="it-IT" altLang="it-IT" sz="2000" b="1" i="0" u="none" strike="noStrike" cap="none" normalizeH="0" baseline="0" dirty="0">
                <a:ln>
                  <a:noFill/>
                </a:ln>
                <a:solidFill>
                  <a:schemeClr val="tx1"/>
                </a:solidFill>
                <a:effectLst/>
                <a:latin typeface="Arial" panose="020B0604020202020204" pitchFamily="34" charset="0"/>
              </a:rPr>
              <a:t>UCB1</a:t>
            </a:r>
            <a:r>
              <a:rPr kumimoji="0" lang="it-IT" altLang="it-IT" sz="2000" b="0" i="0" u="none" strike="noStrike" cap="none" normalizeH="0" baseline="0" dirty="0">
                <a:ln>
                  <a:noFill/>
                </a:ln>
                <a:solidFill>
                  <a:schemeClr val="tx1"/>
                </a:solidFill>
                <a:effectLst/>
                <a:latin typeface="Arial" panose="020B0604020202020204" pitchFamily="34" charset="0"/>
              </a:rPr>
              <a:t> pricing agent </a:t>
            </a:r>
            <a:r>
              <a:rPr kumimoji="0" lang="it-IT" altLang="it-IT" sz="2000" b="1" i="0" u="none" strike="noStrike" cap="none" normalizeH="0" baseline="0" dirty="0" err="1">
                <a:ln>
                  <a:noFill/>
                </a:ln>
                <a:solidFill>
                  <a:schemeClr val="tx1"/>
                </a:solidFill>
                <a:effectLst/>
                <a:latin typeface="Arial" panose="020B0604020202020204" pitchFamily="34" charset="0"/>
              </a:rPr>
              <a:t>selects</a:t>
            </a:r>
            <a:r>
              <a:rPr kumimoji="0" lang="it-IT" altLang="it-IT" sz="2000" b="1" i="0" u="none" strike="noStrike" cap="none" normalizeH="0" baseline="0" dirty="0">
                <a:ln>
                  <a:noFill/>
                </a:ln>
                <a:solidFill>
                  <a:schemeClr val="tx1"/>
                </a:solidFill>
                <a:effectLst/>
                <a:latin typeface="Arial" panose="020B0604020202020204" pitchFamily="34" charset="0"/>
              </a:rPr>
              <a:t> a price</a:t>
            </a:r>
            <a:r>
              <a:rPr kumimoji="0" lang="it-IT" altLang="it-IT" sz="2000" b="0" i="0" u="none" strike="noStrike" cap="none" normalizeH="0" baseline="0" dirty="0">
                <a:ln>
                  <a:noFill/>
                </a:ln>
                <a:solidFill>
                  <a:schemeClr val="tx1"/>
                </a:solidFill>
                <a:effectLst/>
                <a:latin typeface="Arial" panose="020B0604020202020204" pitchFamily="34" charset="0"/>
              </a:rPr>
              <a:t>.</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kumimoji="0" lang="it-IT" altLang="it-IT" sz="1000" b="0" i="0" u="none" strike="noStrike" cap="none" normalizeH="0" baseline="0" dirty="0">
              <a:ln>
                <a:noFill/>
              </a:ln>
              <a:solidFill>
                <a:schemeClr val="tx1"/>
              </a:solidFill>
              <a:effectLst/>
              <a:latin typeface="Arial" panose="020B0604020202020204" pitchFamily="34" charset="0"/>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it-IT" altLang="it-IT" sz="2000" b="0" i="0" u="none" strike="noStrike" cap="none" normalizeH="0" baseline="0" dirty="0">
                <a:ln>
                  <a:noFill/>
                </a:ln>
                <a:solidFill>
                  <a:schemeClr val="tx1"/>
                </a:solidFill>
                <a:effectLst/>
                <a:latin typeface="Arial" panose="020B0604020202020204" pitchFamily="34" charset="0"/>
              </a:rPr>
              <a:t>The </a:t>
            </a:r>
            <a:r>
              <a:rPr kumimoji="0" lang="it-IT" altLang="it-IT" sz="2000" b="0" i="0" u="none" strike="noStrike" cap="none" normalizeH="0" baseline="0" dirty="0" err="1">
                <a:ln>
                  <a:noFill/>
                </a:ln>
                <a:solidFill>
                  <a:schemeClr val="tx1"/>
                </a:solidFill>
                <a:effectLst/>
                <a:latin typeface="Arial" panose="020B0604020202020204" pitchFamily="34" charset="0"/>
              </a:rPr>
              <a:t>selected</a:t>
            </a:r>
            <a:r>
              <a:rPr kumimoji="0" lang="it-IT" altLang="it-IT" sz="2000" b="0" i="0" u="none" strike="noStrike" cap="none" normalizeH="0" baseline="0" dirty="0">
                <a:ln>
                  <a:noFill/>
                </a:ln>
                <a:solidFill>
                  <a:schemeClr val="tx1"/>
                </a:solidFill>
                <a:effectLst/>
                <a:latin typeface="Arial" panose="020B0604020202020204" pitchFamily="34" charset="0"/>
              </a:rPr>
              <a:t> price </a:t>
            </a:r>
            <a:r>
              <a:rPr kumimoji="0" lang="it-IT" altLang="it-IT" sz="2000" b="0" i="0" u="none" strike="noStrike" cap="none" normalizeH="0" baseline="0" dirty="0" err="1">
                <a:ln>
                  <a:noFill/>
                </a:ln>
                <a:solidFill>
                  <a:schemeClr val="tx1"/>
                </a:solidFill>
                <a:effectLst/>
                <a:latin typeface="Arial" panose="020B0604020202020204" pitchFamily="34" charset="0"/>
              </a:rPr>
              <a:t>is</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passed</a:t>
            </a:r>
            <a:r>
              <a:rPr kumimoji="0" lang="it-IT" altLang="it-IT" sz="2000" b="0" i="0" u="none" strike="noStrike" cap="none" normalizeH="0" baseline="0" dirty="0">
                <a:ln>
                  <a:noFill/>
                </a:ln>
                <a:solidFill>
                  <a:schemeClr val="tx1"/>
                </a:solidFill>
                <a:effectLst/>
                <a:latin typeface="Arial" panose="020B0604020202020204" pitchFamily="34" charset="0"/>
              </a:rPr>
              <a:t> to the </a:t>
            </a:r>
            <a:r>
              <a:rPr kumimoji="0" lang="it-IT" altLang="it-IT" sz="2000" b="1" i="0" u="none" strike="noStrike" cap="none" normalizeH="0" baseline="0" dirty="0">
                <a:ln>
                  <a:noFill/>
                </a:ln>
                <a:solidFill>
                  <a:schemeClr val="tx1"/>
                </a:solidFill>
                <a:effectLst/>
                <a:latin typeface="Arial" panose="020B0604020202020204" pitchFamily="34" charset="0"/>
              </a:rPr>
              <a:t>advertising agent</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which</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1" i="0" u="none" strike="noStrike" cap="none" normalizeH="0" baseline="0" dirty="0" err="1">
                <a:ln>
                  <a:noFill/>
                </a:ln>
                <a:solidFill>
                  <a:schemeClr val="tx1"/>
                </a:solidFill>
                <a:effectLst/>
                <a:latin typeface="Arial" panose="020B0604020202020204" pitchFamily="34" charset="0"/>
              </a:rPr>
              <a:t>subtracts</a:t>
            </a:r>
            <a:r>
              <a:rPr kumimoji="0" lang="it-IT" altLang="it-IT" sz="2000" b="0" i="0" u="none" strike="noStrike" cap="none" normalizeH="0" baseline="0" dirty="0">
                <a:ln>
                  <a:noFill/>
                </a:ln>
                <a:solidFill>
                  <a:schemeClr val="tx1"/>
                </a:solidFill>
                <a:effectLst/>
                <a:latin typeface="Arial" panose="020B0604020202020204" pitchFamily="34" charset="0"/>
              </a:rPr>
              <a:t> the product </a:t>
            </a:r>
            <a:r>
              <a:rPr kumimoji="0" lang="it-IT" altLang="it-IT" sz="2000" b="1" i="0" u="none" strike="noStrike" cap="none" normalizeH="0" baseline="0" dirty="0">
                <a:ln>
                  <a:noFill/>
                </a:ln>
                <a:solidFill>
                  <a:schemeClr val="tx1"/>
                </a:solidFill>
                <a:effectLst/>
                <a:latin typeface="Arial" panose="020B0604020202020204" pitchFamily="34" charset="0"/>
              </a:rPr>
              <a:t>cost</a:t>
            </a:r>
            <a:r>
              <a:rPr kumimoji="0" lang="it-IT" altLang="it-IT" sz="2000" b="0" i="0" u="none" strike="noStrike" cap="none" normalizeH="0" baseline="0" dirty="0">
                <a:ln>
                  <a:noFill/>
                </a:ln>
                <a:solidFill>
                  <a:schemeClr val="tx1"/>
                </a:solidFill>
                <a:effectLst/>
                <a:latin typeface="Arial" panose="020B0604020202020204" pitchFamily="34" charset="0"/>
              </a:rPr>
              <a:t> to </a:t>
            </a:r>
            <a:r>
              <a:rPr kumimoji="0" lang="it-IT" altLang="it-IT" sz="2000" b="0" i="0" u="none" strike="noStrike" cap="none" normalizeH="0" baseline="0" dirty="0" err="1">
                <a:ln>
                  <a:noFill/>
                </a:ln>
                <a:solidFill>
                  <a:schemeClr val="tx1"/>
                </a:solidFill>
                <a:effectLst/>
                <a:latin typeface="Arial" panose="020B0604020202020204" pitchFamily="34" charset="0"/>
              </a:rPr>
              <a:t>define</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its</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1" i="0" u="none" strike="noStrike" cap="none" normalizeH="0" baseline="0" dirty="0" err="1">
                <a:ln>
                  <a:noFill/>
                </a:ln>
                <a:solidFill>
                  <a:schemeClr val="tx1"/>
                </a:solidFill>
                <a:effectLst/>
                <a:latin typeface="Arial" panose="020B0604020202020204" pitchFamily="34" charset="0"/>
              </a:rPr>
              <a:t>valuation</a:t>
            </a:r>
            <a:r>
              <a:rPr kumimoji="0" lang="it-IT" altLang="it-IT" sz="2000" b="0" i="0" u="none" strike="noStrike" cap="none" normalizeH="0" baseline="0" dirty="0">
                <a:ln>
                  <a:noFill/>
                </a:ln>
                <a:solidFill>
                  <a:schemeClr val="tx1"/>
                </a:solidFill>
                <a:effectLst/>
                <a:latin typeface="Arial" panose="020B0604020202020204" pitchFamily="34" charset="0"/>
              </a:rPr>
              <a:t>.</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kumimoji="0" lang="it-IT" altLang="it-IT" sz="1000" b="0" i="0" u="none" strike="noStrike" cap="none" normalizeH="0" baseline="0" dirty="0">
              <a:ln>
                <a:noFill/>
              </a:ln>
              <a:solidFill>
                <a:schemeClr val="tx1"/>
              </a:solidFill>
              <a:effectLst/>
              <a:latin typeface="Arial" panose="020B0604020202020204" pitchFamily="34" charset="0"/>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it-IT" altLang="it-IT" sz="2000" b="0" i="0" u="none" strike="noStrike" cap="none" normalizeH="0" baseline="0" dirty="0">
                <a:ln>
                  <a:noFill/>
                </a:ln>
                <a:solidFill>
                  <a:schemeClr val="tx1"/>
                </a:solidFill>
                <a:effectLst/>
                <a:latin typeface="Arial" panose="020B0604020202020204" pitchFamily="34" charset="0"/>
              </a:rPr>
              <a:t>The advertising agent </a:t>
            </a:r>
            <a:r>
              <a:rPr kumimoji="0" lang="it-IT" altLang="it-IT" sz="2000" b="0" i="0" u="none" strike="noStrike" cap="none" normalizeH="0" baseline="0" dirty="0" err="1">
                <a:ln>
                  <a:noFill/>
                </a:ln>
                <a:solidFill>
                  <a:schemeClr val="tx1"/>
                </a:solidFill>
                <a:effectLst/>
                <a:latin typeface="Arial" panose="020B0604020202020204" pitchFamily="34" charset="0"/>
              </a:rPr>
              <a:t>uses</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this</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valuation</a:t>
            </a:r>
            <a:r>
              <a:rPr kumimoji="0" lang="it-IT" altLang="it-IT" sz="2000" b="0" i="0" u="none" strike="noStrike" cap="none" normalizeH="0" baseline="0" dirty="0">
                <a:ln>
                  <a:noFill/>
                </a:ln>
                <a:solidFill>
                  <a:schemeClr val="tx1"/>
                </a:solidFill>
                <a:effectLst/>
                <a:latin typeface="Arial" panose="020B0604020202020204" pitchFamily="34" charset="0"/>
              </a:rPr>
              <a:t> to </a:t>
            </a:r>
            <a:r>
              <a:rPr kumimoji="0" lang="it-IT" altLang="it-IT" sz="2000" b="0" i="0" u="none" strike="noStrike" cap="none" normalizeH="0" baseline="0" dirty="0" err="1">
                <a:ln>
                  <a:noFill/>
                </a:ln>
                <a:solidFill>
                  <a:schemeClr val="tx1"/>
                </a:solidFill>
                <a:effectLst/>
                <a:latin typeface="Arial" panose="020B0604020202020204" pitchFamily="34" charset="0"/>
              </a:rPr>
              <a:t>run</a:t>
            </a:r>
            <a:r>
              <a:rPr kumimoji="0" lang="it-IT" altLang="it-IT" sz="2000" b="0" i="0" u="none" strike="noStrike" cap="none" normalizeH="0" baseline="0" dirty="0">
                <a:ln>
                  <a:noFill/>
                </a:ln>
                <a:solidFill>
                  <a:schemeClr val="tx1"/>
                </a:solidFill>
                <a:effectLst/>
                <a:latin typeface="Arial" panose="020B0604020202020204" pitchFamily="34" charset="0"/>
              </a:rPr>
              <a:t> the </a:t>
            </a:r>
            <a:r>
              <a:rPr kumimoji="0" lang="it-IT" altLang="it-IT" sz="2000" b="0" i="0" u="none" strike="noStrike" cap="none" normalizeH="0" baseline="0" dirty="0" err="1">
                <a:ln>
                  <a:noFill/>
                </a:ln>
                <a:solidFill>
                  <a:schemeClr val="tx1"/>
                </a:solidFill>
                <a:effectLst/>
                <a:latin typeface="Arial" panose="020B0604020202020204" pitchFamily="34" charset="0"/>
              </a:rPr>
              <a:t>day's</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1" i="0" u="none" strike="noStrike" cap="none" normalizeH="0" baseline="0" dirty="0">
                <a:ln>
                  <a:noFill/>
                </a:ln>
                <a:solidFill>
                  <a:schemeClr val="tx1"/>
                </a:solidFill>
                <a:effectLst/>
                <a:latin typeface="Arial" panose="020B0604020202020204" pitchFamily="34" charset="0"/>
              </a:rPr>
              <a:t>advertising</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1" i="0" u="none" strike="noStrike" cap="none" normalizeH="0" baseline="0" dirty="0" err="1">
                <a:ln>
                  <a:noFill/>
                </a:ln>
                <a:solidFill>
                  <a:schemeClr val="tx1"/>
                </a:solidFill>
                <a:effectLst/>
                <a:latin typeface="Arial" panose="020B0604020202020204" pitchFamily="34" charset="0"/>
              </a:rPr>
              <a:t>campaign</a:t>
            </a:r>
            <a:r>
              <a:rPr kumimoji="0" lang="it-IT" altLang="it-IT" sz="2000" b="0" i="0" u="none" strike="noStrike" cap="none" normalizeH="0" baseline="0" dirty="0">
                <a:ln>
                  <a:noFill/>
                </a:ln>
                <a:solidFill>
                  <a:schemeClr val="tx1"/>
                </a:solidFill>
                <a:effectLst/>
                <a:latin typeface="Arial" panose="020B0604020202020204" pitchFamily="34" charset="0"/>
              </a:rPr>
              <a:t>.</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kumimoji="0" lang="it-IT" altLang="it-IT" sz="1000" b="0" i="0" u="none" strike="noStrike" cap="none" normalizeH="0" baseline="0" dirty="0">
              <a:ln>
                <a:noFill/>
              </a:ln>
              <a:solidFill>
                <a:schemeClr val="tx1"/>
              </a:solidFill>
              <a:effectLst/>
              <a:latin typeface="Arial" panose="020B0604020202020204" pitchFamily="34" charset="0"/>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it-IT" altLang="it-IT" sz="2000" b="0" i="0" u="none" strike="noStrike" cap="none" normalizeH="0" baseline="0" dirty="0">
                <a:ln>
                  <a:noFill/>
                </a:ln>
                <a:solidFill>
                  <a:schemeClr val="tx1"/>
                </a:solidFill>
                <a:effectLst/>
                <a:latin typeface="Arial" panose="020B0604020202020204" pitchFamily="34" charset="0"/>
              </a:rPr>
              <a:t>The </a:t>
            </a:r>
            <a:r>
              <a:rPr kumimoji="0" lang="it-IT" altLang="it-IT" sz="2000" b="0" i="0" u="none" strike="noStrike" cap="none" normalizeH="0" baseline="0" dirty="0" err="1">
                <a:ln>
                  <a:noFill/>
                </a:ln>
                <a:solidFill>
                  <a:schemeClr val="tx1"/>
                </a:solidFill>
                <a:effectLst/>
                <a:latin typeface="Arial" panose="020B0604020202020204" pitchFamily="34" charset="0"/>
              </a:rPr>
              <a:t>outcome</a:t>
            </a:r>
            <a:r>
              <a:rPr kumimoji="0" lang="it-IT" altLang="it-IT" sz="2000" b="0" i="0" u="none" strike="noStrike" cap="none" normalizeH="0" baseline="0" dirty="0">
                <a:ln>
                  <a:noFill/>
                </a:ln>
                <a:solidFill>
                  <a:schemeClr val="tx1"/>
                </a:solidFill>
                <a:effectLst/>
                <a:latin typeface="Arial" panose="020B0604020202020204" pitchFamily="34" charset="0"/>
              </a:rPr>
              <a:t> of the </a:t>
            </a:r>
            <a:r>
              <a:rPr kumimoji="0" lang="it-IT" altLang="it-IT" sz="2000" b="0" i="0" u="none" strike="noStrike" cap="none" normalizeH="0" baseline="0" dirty="0" err="1">
                <a:ln>
                  <a:noFill/>
                </a:ln>
                <a:solidFill>
                  <a:schemeClr val="tx1"/>
                </a:solidFill>
                <a:effectLst/>
                <a:latin typeface="Arial" panose="020B0604020202020204" pitchFamily="34" charset="0"/>
              </a:rPr>
              <a:t>campaign</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based</a:t>
            </a:r>
            <a:r>
              <a:rPr kumimoji="0" lang="it-IT" altLang="it-IT" sz="2000" b="0" i="0" u="none" strike="noStrike" cap="none" normalizeH="0" baseline="0" dirty="0">
                <a:ln>
                  <a:noFill/>
                </a:ln>
                <a:solidFill>
                  <a:schemeClr val="tx1"/>
                </a:solidFill>
                <a:effectLst/>
                <a:latin typeface="Arial" panose="020B0604020202020204" pitchFamily="34" charset="0"/>
              </a:rPr>
              <a:t> on the </a:t>
            </a:r>
            <a:r>
              <a:rPr kumimoji="0" lang="it-IT" altLang="it-IT" sz="2000" b="0" i="0" u="none" strike="noStrike" cap="none" normalizeH="0" baseline="0" dirty="0" err="1">
                <a:ln>
                  <a:noFill/>
                </a:ln>
                <a:solidFill>
                  <a:schemeClr val="tx1"/>
                </a:solidFill>
                <a:effectLst/>
                <a:latin typeface="Arial" panose="020B0604020202020204" pitchFamily="34" charset="0"/>
              </a:rPr>
              <a:t>number</a:t>
            </a:r>
            <a:r>
              <a:rPr kumimoji="0" lang="it-IT" altLang="it-IT" sz="2000" b="0" i="0" u="none" strike="noStrike" cap="none" normalizeH="0" baseline="0" dirty="0">
                <a:ln>
                  <a:noFill/>
                </a:ln>
                <a:solidFill>
                  <a:schemeClr val="tx1"/>
                </a:solidFill>
                <a:effectLst/>
                <a:latin typeface="Arial" panose="020B0604020202020204" pitchFamily="34" charset="0"/>
              </a:rPr>
              <a:t> of </a:t>
            </a:r>
            <a:r>
              <a:rPr kumimoji="0" lang="it-IT" altLang="it-IT" sz="2000" b="0" i="0" u="none" strike="noStrike" cap="none" normalizeH="0" baseline="0" dirty="0" err="1">
                <a:ln>
                  <a:noFill/>
                </a:ln>
                <a:solidFill>
                  <a:schemeClr val="tx1"/>
                </a:solidFill>
                <a:effectLst/>
                <a:latin typeface="Arial" panose="020B0604020202020204" pitchFamily="34" charset="0"/>
              </a:rPr>
              <a:t>auctions</a:t>
            </a:r>
            <a:r>
              <a:rPr kumimoji="0" lang="it-IT" altLang="it-IT" sz="2000" b="0" i="0" u="none" strike="noStrike" cap="none" normalizeH="0" baseline="0" dirty="0">
                <a:ln>
                  <a:noFill/>
                </a:ln>
                <a:solidFill>
                  <a:schemeClr val="tx1"/>
                </a:solidFill>
                <a:effectLst/>
                <a:latin typeface="Arial" panose="020B0604020202020204" pitchFamily="34" charset="0"/>
              </a:rPr>
              <a:t> won, </a:t>
            </a:r>
            <a:r>
              <a:rPr kumimoji="0" lang="it-IT" altLang="it-IT" sz="2000" b="0" i="0" u="none" strike="noStrike" cap="none" normalizeH="0" baseline="0" dirty="0" err="1">
                <a:ln>
                  <a:noFill/>
                </a:ln>
                <a:solidFill>
                  <a:schemeClr val="tx1"/>
                </a:solidFill>
                <a:effectLst/>
                <a:latin typeface="Arial" panose="020B0604020202020204" pitchFamily="34" charset="0"/>
              </a:rPr>
              <a:t>determines</a:t>
            </a:r>
            <a:r>
              <a:rPr kumimoji="0" lang="it-IT" altLang="it-IT" sz="2000" b="0" i="0" u="none" strike="noStrike" cap="none" normalizeH="0" baseline="0" dirty="0">
                <a:ln>
                  <a:noFill/>
                </a:ln>
                <a:solidFill>
                  <a:schemeClr val="tx1"/>
                </a:solidFill>
                <a:effectLst/>
                <a:latin typeface="Arial" panose="020B0604020202020204" pitchFamily="34" charset="0"/>
              </a:rPr>
              <a:t> the </a:t>
            </a:r>
            <a:r>
              <a:rPr kumimoji="0" lang="it-IT" altLang="it-IT" sz="2000" b="1" i="0" u="none" strike="noStrike" cap="none" normalizeH="0" baseline="0" dirty="0">
                <a:ln>
                  <a:noFill/>
                </a:ln>
                <a:solidFill>
                  <a:schemeClr val="tx1"/>
                </a:solidFill>
                <a:effectLst/>
                <a:latin typeface="Arial" panose="020B0604020202020204" pitchFamily="34" charset="0"/>
              </a:rPr>
              <a:t>new </a:t>
            </a:r>
            <a:r>
              <a:rPr kumimoji="0" lang="it-IT" altLang="it-IT" sz="2000" b="1" i="0" u="none" strike="noStrike" cap="none" normalizeH="0" baseline="0" dirty="0" err="1">
                <a:ln>
                  <a:noFill/>
                </a:ln>
                <a:solidFill>
                  <a:schemeClr val="tx1"/>
                </a:solidFill>
                <a:effectLst/>
                <a:latin typeface="Arial" panose="020B0604020202020204" pitchFamily="34" charset="0"/>
              </a:rPr>
              <a:t>number</a:t>
            </a:r>
            <a:r>
              <a:rPr kumimoji="0" lang="it-IT" altLang="it-IT" sz="2000" b="1" i="0" u="none" strike="noStrike" cap="none" normalizeH="0" baseline="0" dirty="0">
                <a:ln>
                  <a:noFill/>
                </a:ln>
                <a:solidFill>
                  <a:schemeClr val="tx1"/>
                </a:solidFill>
                <a:effectLst/>
                <a:latin typeface="Arial" panose="020B0604020202020204" pitchFamily="34" charset="0"/>
              </a:rPr>
              <a:t> of customers</a:t>
            </a:r>
            <a:r>
              <a:rPr kumimoji="0" lang="it-IT" altLang="it-IT" sz="2000" b="0" i="0" u="none" strike="noStrike" cap="none" normalizeH="0" baseline="0" dirty="0">
                <a:ln>
                  <a:noFill/>
                </a:ln>
                <a:solidFill>
                  <a:schemeClr val="tx1"/>
                </a:solidFill>
                <a:effectLst/>
                <a:latin typeface="Arial" panose="020B0604020202020204" pitchFamily="34" charset="0"/>
              </a:rPr>
              <a:t>.</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kumimoji="0" lang="it-IT" altLang="it-IT" sz="1000" b="0" i="0" u="none" strike="noStrike" cap="none" normalizeH="0" baseline="0" dirty="0">
              <a:ln>
                <a:noFill/>
              </a:ln>
              <a:solidFill>
                <a:schemeClr val="tx1"/>
              </a:solidFill>
              <a:effectLst/>
              <a:latin typeface="Arial" panose="020B0604020202020204" pitchFamily="34" charset="0"/>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it-IT" altLang="it-IT" sz="2000" b="0" i="0" u="none" strike="noStrike" cap="none" normalizeH="0" baseline="0" dirty="0" err="1">
                <a:ln>
                  <a:noFill/>
                </a:ln>
                <a:solidFill>
                  <a:schemeClr val="tx1"/>
                </a:solidFill>
                <a:effectLst/>
                <a:latin typeface="Arial" panose="020B0604020202020204" pitchFamily="34" charset="0"/>
              </a:rPr>
              <a:t>This</a:t>
            </a:r>
            <a:r>
              <a:rPr kumimoji="0" lang="it-IT" altLang="it-IT" sz="2000" b="0" i="0" u="none" strike="noStrike" cap="none" normalizeH="0" baseline="0" dirty="0">
                <a:ln>
                  <a:noFill/>
                </a:ln>
                <a:solidFill>
                  <a:schemeClr val="tx1"/>
                </a:solidFill>
                <a:effectLst/>
                <a:latin typeface="Arial" panose="020B0604020202020204" pitchFamily="34" charset="0"/>
              </a:rPr>
              <a:t> customers </a:t>
            </a:r>
            <a:r>
              <a:rPr kumimoji="0" lang="it-IT" altLang="it-IT" sz="2000" b="0" i="0" u="none" strike="noStrike" cap="none" normalizeH="0" baseline="0" dirty="0" err="1">
                <a:ln>
                  <a:noFill/>
                </a:ln>
                <a:solidFill>
                  <a:schemeClr val="tx1"/>
                </a:solidFill>
                <a:effectLst/>
                <a:latin typeface="Arial" panose="020B0604020202020204" pitchFamily="34" charset="0"/>
              </a:rPr>
              <a:t>number</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along</a:t>
            </a:r>
            <a:r>
              <a:rPr kumimoji="0" lang="it-IT" altLang="it-IT" sz="2000" b="0" i="0" u="none" strike="noStrike" cap="none" normalizeH="0" baseline="0" dirty="0">
                <a:ln>
                  <a:noFill/>
                </a:ln>
                <a:solidFill>
                  <a:schemeClr val="tx1"/>
                </a:solidFill>
                <a:effectLst/>
                <a:latin typeface="Arial" panose="020B0604020202020204" pitchFamily="34" charset="0"/>
              </a:rPr>
              <a:t> with the </a:t>
            </a:r>
            <a:r>
              <a:rPr kumimoji="0" lang="it-IT" altLang="it-IT" sz="2000" b="0" i="0" u="none" strike="noStrike" cap="none" normalizeH="0" baseline="0" dirty="0" err="1">
                <a:ln>
                  <a:noFill/>
                </a:ln>
                <a:solidFill>
                  <a:schemeClr val="tx1"/>
                </a:solidFill>
                <a:effectLst/>
                <a:latin typeface="Arial" panose="020B0604020202020204" pitchFamily="34" charset="0"/>
              </a:rPr>
              <a:t>purchase</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probability</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determines</a:t>
            </a:r>
            <a:r>
              <a:rPr kumimoji="0" lang="it-IT" altLang="it-IT" sz="2000" b="0" i="0" u="none" strike="noStrike" cap="none" normalizeH="0" baseline="0" dirty="0">
                <a:ln>
                  <a:noFill/>
                </a:ln>
                <a:solidFill>
                  <a:schemeClr val="tx1"/>
                </a:solidFill>
                <a:effectLst/>
                <a:latin typeface="Arial" panose="020B0604020202020204" pitchFamily="34" charset="0"/>
              </a:rPr>
              <a:t> the </a:t>
            </a:r>
            <a:r>
              <a:rPr kumimoji="0" lang="it-IT" altLang="it-IT" sz="2000" b="1" i="0" u="none" strike="noStrike" cap="none" normalizeH="0" baseline="0" dirty="0">
                <a:ln>
                  <a:noFill/>
                </a:ln>
                <a:solidFill>
                  <a:schemeClr val="tx1"/>
                </a:solidFill>
                <a:effectLst/>
                <a:latin typeface="Arial" panose="020B0604020202020204" pitchFamily="34" charset="0"/>
              </a:rPr>
              <a:t>new </a:t>
            </a:r>
            <a:r>
              <a:rPr kumimoji="0" lang="it-IT" altLang="it-IT" sz="2000" b="1" i="0" u="none" strike="noStrike" cap="none" normalizeH="0" baseline="0" dirty="0" err="1">
                <a:ln>
                  <a:noFill/>
                </a:ln>
                <a:solidFill>
                  <a:schemeClr val="tx1"/>
                </a:solidFill>
                <a:effectLst/>
                <a:latin typeface="Arial" panose="020B0604020202020204" pitchFamily="34" charset="0"/>
              </a:rPr>
              <a:t>rewards</a:t>
            </a:r>
            <a:r>
              <a:rPr kumimoji="0" lang="it-IT" altLang="it-IT" sz="2000" b="1"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a:ln>
                  <a:noFill/>
                </a:ln>
                <a:solidFill>
                  <a:schemeClr val="tx1"/>
                </a:solidFill>
                <a:effectLst/>
                <a:latin typeface="Arial" panose="020B0604020202020204" pitchFamily="34" charset="0"/>
              </a:rPr>
              <a:t>for </a:t>
            </a:r>
            <a:r>
              <a:rPr kumimoji="0" lang="it-IT" altLang="it-IT" sz="2000" b="0" i="0" u="none" strike="noStrike" cap="none" normalizeH="0" baseline="0" dirty="0" err="1">
                <a:ln>
                  <a:noFill/>
                </a:ln>
                <a:solidFill>
                  <a:schemeClr val="tx1"/>
                </a:solidFill>
                <a:effectLst/>
                <a:latin typeface="Arial" panose="020B0604020202020204" pitchFamily="34" charset="0"/>
              </a:rPr>
              <a:t>each</a:t>
            </a:r>
            <a:r>
              <a:rPr kumimoji="0" lang="it-IT" altLang="it-IT" sz="2000" b="0" i="0" u="none" strike="noStrike" cap="none" normalizeH="0" baseline="0" dirty="0">
                <a:ln>
                  <a:noFill/>
                </a:ln>
                <a:solidFill>
                  <a:schemeClr val="tx1"/>
                </a:solidFill>
                <a:effectLst/>
                <a:latin typeface="Arial" panose="020B0604020202020204" pitchFamily="34" charset="0"/>
              </a:rPr>
              <a:t> price.</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kumimoji="0" lang="it-IT" altLang="it-IT" sz="1000" b="0" i="0" u="none" strike="noStrike" cap="none" normalizeH="0" baseline="0" dirty="0">
              <a:ln>
                <a:noFill/>
              </a:ln>
              <a:solidFill>
                <a:schemeClr val="tx1"/>
              </a:solidFill>
              <a:effectLst/>
              <a:latin typeface="Arial" panose="020B0604020202020204" pitchFamily="34" charset="0"/>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it-IT" altLang="it-IT" sz="2000" b="0" i="0" u="none" strike="noStrike" cap="none" normalizeH="0" baseline="0" dirty="0">
                <a:ln>
                  <a:noFill/>
                </a:ln>
                <a:solidFill>
                  <a:schemeClr val="tx1"/>
                </a:solidFill>
                <a:effectLst/>
                <a:latin typeface="Arial" panose="020B0604020202020204" pitchFamily="34" charset="0"/>
              </a:rPr>
              <a:t>The </a:t>
            </a:r>
            <a:r>
              <a:rPr kumimoji="0" lang="it-IT" altLang="it-IT" sz="2000" b="1" i="0" u="none" strike="noStrike" cap="none" normalizeH="0" baseline="0" dirty="0">
                <a:ln>
                  <a:noFill/>
                </a:ln>
                <a:solidFill>
                  <a:schemeClr val="tx1"/>
                </a:solidFill>
                <a:effectLst/>
                <a:latin typeface="Arial" panose="020B0604020202020204" pitchFamily="34" charset="0"/>
              </a:rPr>
              <a:t>pricing agent </a:t>
            </a:r>
            <a:r>
              <a:rPr kumimoji="0" lang="it-IT" altLang="it-IT" sz="2000" b="0" i="0" u="none" strike="noStrike" cap="none" normalizeH="0" baseline="0" dirty="0" err="1">
                <a:ln>
                  <a:noFill/>
                </a:ln>
                <a:solidFill>
                  <a:schemeClr val="tx1"/>
                </a:solidFill>
                <a:effectLst/>
                <a:latin typeface="Arial" panose="020B0604020202020204" pitchFamily="34" charset="0"/>
              </a:rPr>
              <a:t>uses</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these</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0" i="0" u="none" strike="noStrike" cap="none" normalizeH="0" baseline="0" dirty="0" err="1">
                <a:ln>
                  <a:noFill/>
                </a:ln>
                <a:solidFill>
                  <a:schemeClr val="tx1"/>
                </a:solidFill>
                <a:effectLst/>
                <a:latin typeface="Arial" panose="020B0604020202020204" pitchFamily="34" charset="0"/>
              </a:rPr>
              <a:t>rewards</a:t>
            </a:r>
            <a:r>
              <a:rPr kumimoji="0" lang="it-IT" altLang="it-IT" sz="2000" b="0" i="0" u="none" strike="noStrike" cap="none" normalizeH="0" baseline="0" dirty="0">
                <a:ln>
                  <a:noFill/>
                </a:ln>
                <a:solidFill>
                  <a:schemeClr val="tx1"/>
                </a:solidFill>
                <a:effectLst/>
                <a:latin typeface="Arial" panose="020B0604020202020204" pitchFamily="34" charset="0"/>
              </a:rPr>
              <a:t> to </a:t>
            </a:r>
            <a:r>
              <a:rPr kumimoji="0" lang="it-IT" altLang="it-IT" sz="2000" b="1" i="0" u="none" strike="noStrike" cap="none" normalizeH="0" baseline="0" dirty="0" err="1">
                <a:ln>
                  <a:noFill/>
                </a:ln>
                <a:solidFill>
                  <a:schemeClr val="tx1"/>
                </a:solidFill>
                <a:effectLst/>
                <a:latin typeface="Arial" panose="020B0604020202020204" pitchFamily="34" charset="0"/>
              </a:rPr>
              <a:t>selects</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1" i="0" u="none" strike="noStrike" cap="none" normalizeH="0" baseline="0" dirty="0">
                <a:ln>
                  <a:noFill/>
                </a:ln>
                <a:solidFill>
                  <a:schemeClr val="tx1"/>
                </a:solidFill>
                <a:effectLst/>
                <a:latin typeface="Arial" panose="020B0604020202020204" pitchFamily="34" charset="0"/>
              </a:rPr>
              <a:t>the</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1" i="0" u="none" strike="noStrike" cap="none" normalizeH="0" baseline="0" dirty="0">
                <a:ln>
                  <a:noFill/>
                </a:ln>
                <a:solidFill>
                  <a:schemeClr val="tx1"/>
                </a:solidFill>
                <a:effectLst/>
                <a:latin typeface="Arial" panose="020B0604020202020204" pitchFamily="34" charset="0"/>
              </a:rPr>
              <a:t>new</a:t>
            </a:r>
            <a:r>
              <a:rPr kumimoji="0" lang="it-IT" altLang="it-IT" sz="2000" b="0" i="0" u="none" strike="noStrike" cap="none" normalizeH="0" baseline="0" dirty="0">
                <a:ln>
                  <a:noFill/>
                </a:ln>
                <a:solidFill>
                  <a:schemeClr val="tx1"/>
                </a:solidFill>
                <a:effectLst/>
                <a:latin typeface="Arial" panose="020B0604020202020204" pitchFamily="34" charset="0"/>
              </a:rPr>
              <a:t> </a:t>
            </a:r>
            <a:r>
              <a:rPr kumimoji="0" lang="it-IT" altLang="it-IT" sz="2000" b="1" i="0" u="none" strike="noStrike" cap="none" normalizeH="0" baseline="0" dirty="0">
                <a:ln>
                  <a:noFill/>
                </a:ln>
                <a:solidFill>
                  <a:schemeClr val="tx1"/>
                </a:solidFill>
                <a:effectLst/>
                <a:latin typeface="Arial" panose="020B0604020202020204" pitchFamily="34" charset="0"/>
              </a:rPr>
              <a:t>price</a:t>
            </a:r>
            <a:r>
              <a:rPr kumimoji="0" lang="it-IT" altLang="it-IT" sz="2000" b="0" i="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792104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Firma convenzione </a:t>
            </a:r>
            <a:br>
              <a:rPr lang="it-IT" sz="2800" dirty="0"/>
            </a:br>
            <a:r>
              <a:rPr lang="it-IT" sz="2800" dirty="0"/>
              <a:t>Politecnico di Milano e Veneranda Fabbrica del Duomo di Milano</a:t>
            </a:r>
          </a:p>
        </p:txBody>
      </p:sp>
      <p:sp>
        <p:nvSpPr>
          <p:cNvPr id="11" name="Sottotitolo 10"/>
          <p:cNvSpPr>
            <a:spLocks noGrp="1"/>
          </p:cNvSpPr>
          <p:nvPr>
            <p:ph type="subTitle" idx="4294967295"/>
          </p:nvPr>
        </p:nvSpPr>
        <p:spPr>
          <a:xfrm>
            <a:off x="641534" y="5743574"/>
            <a:ext cx="7772400" cy="708025"/>
          </a:xfrm>
        </p:spPr>
        <p:txBody>
          <a:bodyPr>
            <a:normAutofit fontScale="92500" lnSpcReduction="10000"/>
          </a:bodyPr>
          <a:lstStyle/>
          <a:p>
            <a:pPr algn="ctr"/>
            <a:r>
              <a:rPr lang="it-IT" b="1" dirty="0">
                <a:solidFill>
                  <a:schemeClr val="bg1"/>
                </a:solidFill>
              </a:rPr>
              <a:t>Aula Magna – Rettorato</a:t>
            </a:r>
          </a:p>
          <a:p>
            <a:pPr algn="ctr"/>
            <a:r>
              <a:rPr lang="it-IT" b="1" dirty="0">
                <a:solidFill>
                  <a:schemeClr val="bg1"/>
                </a:solidFill>
              </a:rPr>
              <a:t>Mercoledì 27 maggio 2015</a:t>
            </a:r>
          </a:p>
          <a:p>
            <a:endParaRPr lang="it-IT" dirty="0"/>
          </a:p>
        </p:txBody>
      </p:sp>
      <p:pic>
        <p:nvPicPr>
          <p:cNvPr id="4" name="Immagin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3836" y="1663827"/>
            <a:ext cx="3084576" cy="1301496"/>
          </a:xfrm>
          <a:prstGeom prst="rect">
            <a:avLst/>
          </a:prstGeom>
        </p:spPr>
      </p:pic>
      <p:sp>
        <p:nvSpPr>
          <p:cNvPr id="7" name="Rettangolo 6"/>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8" name="Gruppo 7"/>
          <p:cNvGrpSpPr/>
          <p:nvPr/>
        </p:nvGrpSpPr>
        <p:grpSpPr>
          <a:xfrm>
            <a:off x="48007" y="3816351"/>
            <a:ext cx="9036647" cy="180000"/>
            <a:chOff x="1218340" y="275867"/>
            <a:chExt cx="17715122" cy="567843"/>
          </a:xfrm>
        </p:grpSpPr>
        <p:cxnSp>
          <p:nvCxnSpPr>
            <p:cNvPr id="9" name="Connettore 1 8"/>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 name="Connettore 1 9"/>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 name="Connettore 1 1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0" name="Titolo 1"/>
          <p:cNvSpPr txBox="1">
            <a:spLocks/>
          </p:cNvSpPr>
          <p:nvPr/>
        </p:nvSpPr>
        <p:spPr>
          <a:xfrm>
            <a:off x="641534" y="4149725"/>
            <a:ext cx="7772400" cy="968375"/>
          </a:xfrm>
          <a:prstGeom prst="rect">
            <a:avLst/>
          </a:prstGeom>
        </p:spPr>
        <p:txBody>
          <a:bodyPr>
            <a:normAutofit fontScale="92500" lnSpcReduction="20000"/>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dirty="0"/>
              <a:t>Fare clic per modificare lo stile del titolo</a:t>
            </a:r>
          </a:p>
        </p:txBody>
      </p:sp>
      <p:sp>
        <p:nvSpPr>
          <p:cNvPr id="131" name="Sottotitolo 2"/>
          <p:cNvSpPr txBox="1">
            <a:spLocks/>
          </p:cNvSpPr>
          <p:nvPr/>
        </p:nvSpPr>
        <p:spPr>
          <a:xfrm>
            <a:off x="641534" y="5118100"/>
            <a:ext cx="7772400" cy="1333500"/>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it-IT" dirty="0">
                <a:solidFill>
                  <a:schemeClr val="bg1"/>
                </a:solidFill>
              </a:rPr>
              <a:t>Fare clic per modificare lo stile del sottotitolo dello schema</a:t>
            </a:r>
          </a:p>
        </p:txBody>
      </p:sp>
      <p:sp>
        <p:nvSpPr>
          <p:cNvPr id="2" name="CasellaDiTesto 1"/>
          <p:cNvSpPr txBox="1"/>
          <p:nvPr/>
        </p:nvSpPr>
        <p:spPr>
          <a:xfrm>
            <a:off x="4908066" y="2047875"/>
            <a:ext cx="2885661" cy="646331"/>
          </a:xfrm>
          <a:prstGeom prst="rect">
            <a:avLst/>
          </a:prstGeom>
          <a:noFill/>
        </p:spPr>
        <p:txBody>
          <a:bodyPr wrap="square" rtlCol="0">
            <a:spAutoFit/>
          </a:bodyPr>
          <a:lstStyle/>
          <a:p>
            <a:r>
              <a:rPr lang="it-IT" dirty="0"/>
              <a:t>Inserimento secondo logo</a:t>
            </a:r>
          </a:p>
          <a:p>
            <a:endParaRPr lang="it-IT" dirty="0"/>
          </a:p>
        </p:txBody>
      </p:sp>
    </p:spTree>
    <p:extLst>
      <p:ext uri="{BB962C8B-B14F-4D97-AF65-F5344CB8AC3E}">
        <p14:creationId xmlns:p14="http://schemas.microsoft.com/office/powerpoint/2010/main" val="16594958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1A4D6F3-BF99-76E3-7719-CCC385794F0B}"/>
              </a:ext>
            </a:extLst>
          </p:cNvPr>
          <p:cNvSpPr>
            <a:spLocks noGrp="1"/>
          </p:cNvSpPr>
          <p:nvPr>
            <p:ph type="title"/>
          </p:nvPr>
        </p:nvSpPr>
        <p:spPr/>
        <p:txBody>
          <a:bodyPr>
            <a:normAutofit/>
          </a:bodyPr>
          <a:lstStyle/>
          <a:p>
            <a:r>
              <a:rPr lang="it-IT" sz="4000" dirty="0" err="1"/>
              <a:t>Results</a:t>
            </a:r>
            <a:endParaRPr lang="it-IT" sz="4000" dirty="0"/>
          </a:p>
        </p:txBody>
      </p:sp>
      <p:pic>
        <p:nvPicPr>
          <p:cNvPr id="5" name="Segnaposto contenuto 4">
            <a:extLst>
              <a:ext uri="{FF2B5EF4-FFF2-40B4-BE49-F238E27FC236}">
                <a16:creationId xmlns:a16="http://schemas.microsoft.com/office/drawing/2014/main" id="{58E5E5AB-2AAD-74A8-7BA4-6857FA39B229}"/>
              </a:ext>
            </a:extLst>
          </p:cNvPr>
          <p:cNvPicPr>
            <a:picLocks noGrp="1" noChangeAspect="1"/>
          </p:cNvPicPr>
          <p:nvPr>
            <p:ph idx="1"/>
          </p:nvPr>
        </p:nvPicPr>
        <p:blipFill>
          <a:blip r:embed="rId3"/>
          <a:srcRect/>
          <a:stretch/>
        </p:blipFill>
        <p:spPr>
          <a:xfrm>
            <a:off x="129444" y="1191873"/>
            <a:ext cx="4512089" cy="3008060"/>
          </a:xfrm>
        </p:spPr>
      </p:pic>
      <p:pic>
        <p:nvPicPr>
          <p:cNvPr id="7" name="Immagine 6">
            <a:extLst>
              <a:ext uri="{FF2B5EF4-FFF2-40B4-BE49-F238E27FC236}">
                <a16:creationId xmlns:a16="http://schemas.microsoft.com/office/drawing/2014/main" id="{6AAAF207-8779-48ED-E386-FB4213152F05}"/>
              </a:ext>
            </a:extLst>
          </p:cNvPr>
          <p:cNvPicPr>
            <a:picLocks noChangeAspect="1"/>
          </p:cNvPicPr>
          <p:nvPr/>
        </p:nvPicPr>
        <p:blipFill>
          <a:blip r:embed="rId4"/>
          <a:srcRect/>
          <a:stretch/>
        </p:blipFill>
        <p:spPr>
          <a:xfrm>
            <a:off x="4269127" y="1191872"/>
            <a:ext cx="4512090" cy="3008060"/>
          </a:xfrm>
          <a:prstGeom prst="rect">
            <a:avLst/>
          </a:prstGeom>
        </p:spPr>
      </p:pic>
      <p:sp>
        <p:nvSpPr>
          <p:cNvPr id="3" name="CasellaDiTesto 2">
            <a:extLst>
              <a:ext uri="{FF2B5EF4-FFF2-40B4-BE49-F238E27FC236}">
                <a16:creationId xmlns:a16="http://schemas.microsoft.com/office/drawing/2014/main" id="{31E47AF3-F212-3150-2865-09660BDD8742}"/>
              </a:ext>
            </a:extLst>
          </p:cNvPr>
          <p:cNvSpPr txBox="1"/>
          <p:nvPr/>
        </p:nvSpPr>
        <p:spPr>
          <a:xfrm>
            <a:off x="288521" y="4445876"/>
            <a:ext cx="8439269" cy="1200329"/>
          </a:xfrm>
          <a:prstGeom prst="rect">
            <a:avLst/>
          </a:prstGeom>
          <a:noFill/>
        </p:spPr>
        <p:txBody>
          <a:bodyPr wrap="square" rtlCol="0">
            <a:spAutoFit/>
          </a:bodyPr>
          <a:lstStyle/>
          <a:p>
            <a:r>
              <a:rPr lang="en-US" b="1" dirty="0"/>
              <a:t>Both</a:t>
            </a:r>
            <a:r>
              <a:rPr lang="en-US" dirty="0"/>
              <a:t> algorithms achieve </a:t>
            </a:r>
            <a:r>
              <a:rPr lang="en-US" b="1" dirty="0"/>
              <a:t>sublinear regret</a:t>
            </a:r>
            <a:r>
              <a:rPr lang="en-US" dirty="0"/>
              <a:t> relative to their respective baselines, which are based on static policies. In the pricing part, the baseline is the optimal arm in terms of cumulative reward. For the advertising agent, the baseline is the best bid determined by a linear programming solution with budget constraints.</a:t>
            </a:r>
            <a:endParaRPr lang="it-IT" dirty="0"/>
          </a:p>
        </p:txBody>
      </p:sp>
    </p:spTree>
    <p:extLst>
      <p:ext uri="{BB962C8B-B14F-4D97-AF65-F5344CB8AC3E}">
        <p14:creationId xmlns:p14="http://schemas.microsoft.com/office/powerpoint/2010/main" val="2839867744"/>
      </p:ext>
    </p:extLst>
  </p:cSld>
  <p:clrMapOvr>
    <a:masterClrMapping/>
  </p:clrMapOvr>
  <p:extLst>
    <p:ext uri="{6950BFC3-D8DA-4A85-94F7-54DA5524770B}">
      <p188:commentRel xmlns:p188="http://schemas.microsoft.com/office/powerpoint/2018/8/main" r:id="rId2"/>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descr="01_Polimi_centrato_COL_positivo.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250" y="1721149"/>
            <a:ext cx="2730901" cy="2126951"/>
          </a:xfrm>
          <a:prstGeom prst="rect">
            <a:avLst/>
          </a:prstGeom>
        </p:spPr>
      </p:pic>
      <p:sp>
        <p:nvSpPr>
          <p:cNvPr id="2" name="Titolo 1"/>
          <p:cNvSpPr>
            <a:spLocks noGrp="1"/>
          </p:cNvSpPr>
          <p:nvPr>
            <p:ph type="ctrTitle"/>
          </p:nvPr>
        </p:nvSpPr>
        <p:spPr>
          <a:xfrm>
            <a:off x="622500" y="4849714"/>
            <a:ext cx="7772400" cy="968375"/>
          </a:xfrm>
        </p:spPr>
        <p:txBody>
          <a:bodyPr/>
          <a:lstStyle/>
          <a:p>
            <a:pPr algn="ctr"/>
            <a:r>
              <a:rPr lang="it-IT" dirty="0" err="1"/>
              <a:t>Requirement</a:t>
            </a:r>
            <a:r>
              <a:rPr lang="it-IT" dirty="0"/>
              <a:t> 2 - Pricing</a:t>
            </a:r>
          </a:p>
        </p:txBody>
      </p:sp>
    </p:spTree>
    <p:extLst>
      <p:ext uri="{BB962C8B-B14F-4D97-AF65-F5344CB8AC3E}">
        <p14:creationId xmlns:p14="http://schemas.microsoft.com/office/powerpoint/2010/main" val="4982708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sz="4000" dirty="0"/>
              <a:t>Environment</a:t>
            </a:r>
          </a:p>
        </p:txBody>
      </p:sp>
      <mc:AlternateContent xmlns:mc="http://schemas.openxmlformats.org/markup-compatibility/2006" xmlns:a14="http://schemas.microsoft.com/office/drawing/2010/main">
        <mc:Choice Requires="a14">
          <p:sp>
            <p:nvSpPr>
              <p:cNvPr id="3" name="Segnaposto contenuto 2"/>
              <p:cNvSpPr>
                <a:spLocks noGrp="1"/>
              </p:cNvSpPr>
              <p:nvPr>
                <p:ph idx="1"/>
              </p:nvPr>
            </p:nvSpPr>
            <p:spPr/>
            <p:txBody>
              <a:bodyPr>
                <a:normAutofit fontScale="85000" lnSpcReduction="20000"/>
              </a:bodyPr>
              <a:lstStyle/>
              <a:p>
                <a:pPr marL="342900" indent="-342900">
                  <a:buFontTx/>
                  <a:buChar char="-"/>
                </a:pPr>
                <a:r>
                  <a:rPr lang="it-IT" b="1" dirty="0"/>
                  <a:t>Purchase </a:t>
                </a:r>
                <a:r>
                  <a:rPr lang="it-IT" b="1" dirty="0" err="1"/>
                  <a:t>probability</a:t>
                </a:r>
                <a:r>
                  <a:rPr lang="it-IT" dirty="0"/>
                  <a:t>: </a:t>
                </a:r>
                <a14:m>
                  <m:oMath xmlns:m="http://schemas.openxmlformats.org/officeDocument/2006/math">
                    <m:r>
                      <a:rPr lang="it-IT" b="0" i="1" smtClean="0">
                        <a:latin typeface="Cambria Math" panose="02040503050406030204" pitchFamily="18" charset="0"/>
                      </a:rPr>
                      <m:t>𝑝</m:t>
                    </m:r>
                    <m:d>
                      <m:dPr>
                        <m:ctrlPr>
                          <a:rPr lang="it-IT" b="0" i="1" smtClean="0">
                            <a:latin typeface="Cambria Math" panose="02040503050406030204" pitchFamily="18" charset="0"/>
                          </a:rPr>
                        </m:ctrlPr>
                      </m:dPr>
                      <m:e>
                        <m:r>
                          <a:rPr lang="it-IT" b="0" i="1" smtClean="0">
                            <a:latin typeface="Cambria Math" panose="02040503050406030204" pitchFamily="18" charset="0"/>
                          </a:rPr>
                          <m:t>𝑥</m:t>
                        </m:r>
                      </m:e>
                    </m:d>
                    <m:r>
                      <a:rPr lang="it-IT" b="0" i="1" smtClean="0">
                        <a:latin typeface="Cambria Math" panose="02040503050406030204" pitchFamily="18" charset="0"/>
                      </a:rPr>
                      <m:t>=</m:t>
                    </m:r>
                    <m:f>
                      <m:fPr>
                        <m:ctrlPr>
                          <a:rPr lang="it-IT" b="0" i="1" smtClean="0">
                            <a:latin typeface="Cambria Math" panose="02040503050406030204" pitchFamily="18" charset="0"/>
                          </a:rPr>
                        </m:ctrlPr>
                      </m:fPr>
                      <m:num>
                        <m:r>
                          <a:rPr lang="it-IT" b="0" i="1" smtClean="0">
                            <a:latin typeface="Cambria Math" panose="02040503050406030204" pitchFamily="18" charset="0"/>
                          </a:rPr>
                          <m:t>1</m:t>
                        </m:r>
                      </m:num>
                      <m:den>
                        <m:sSup>
                          <m:sSupPr>
                            <m:ctrlPr>
                              <a:rPr lang="it-IT" b="0" i="1" smtClean="0">
                                <a:latin typeface="Cambria Math" panose="02040503050406030204" pitchFamily="18" charset="0"/>
                              </a:rPr>
                            </m:ctrlPr>
                          </m:sSupPr>
                          <m:e>
                            <m:r>
                              <a:rPr lang="it-IT" b="0" i="1" smtClean="0">
                                <a:latin typeface="Cambria Math" panose="02040503050406030204" pitchFamily="18" charset="0"/>
                              </a:rPr>
                              <m:t>𝑒</m:t>
                            </m:r>
                          </m:e>
                          <m:sup>
                            <m:r>
                              <a:rPr lang="it-IT" b="0" i="1" smtClean="0">
                                <a:latin typeface="Cambria Math" panose="02040503050406030204" pitchFamily="18" charset="0"/>
                              </a:rPr>
                              <m:t>−(</m:t>
                            </m:r>
                            <m:r>
                              <m:rPr>
                                <m:sty m:val="p"/>
                              </m:rPr>
                              <a:rPr lang="el-GR" b="0" i="1" smtClean="0">
                                <a:latin typeface="Cambria Math" panose="02040503050406030204" pitchFamily="18" charset="0"/>
                              </a:rPr>
                              <m:t>α</m:t>
                            </m:r>
                            <m:r>
                              <a:rPr lang="it-IT" b="0" i="1" smtClean="0">
                                <a:latin typeface="Cambria Math" panose="02040503050406030204" pitchFamily="18" charset="0"/>
                              </a:rPr>
                              <m:t>+ </m:t>
                            </m:r>
                            <m:r>
                              <m:rPr>
                                <m:sty m:val="p"/>
                              </m:rPr>
                              <a:rPr lang="el-GR" b="0" i="1" smtClean="0">
                                <a:latin typeface="Cambria Math" panose="02040503050406030204" pitchFamily="18" charset="0"/>
                              </a:rPr>
                              <m:t>β</m:t>
                            </m:r>
                            <m:r>
                              <a:rPr lang="it-IT" b="0" i="1" smtClean="0">
                                <a:latin typeface="Cambria Math" panose="02040503050406030204" pitchFamily="18" charset="0"/>
                              </a:rPr>
                              <m:t>∗</m:t>
                            </m:r>
                            <m:r>
                              <a:rPr lang="it-IT" b="0" i="1" smtClean="0">
                                <a:latin typeface="Cambria Math" panose="02040503050406030204" pitchFamily="18" charset="0"/>
                              </a:rPr>
                              <m:t>𝑥</m:t>
                            </m:r>
                            <m:r>
                              <a:rPr lang="it-IT" b="0" i="1" smtClean="0">
                                <a:latin typeface="Cambria Math" panose="02040503050406030204" pitchFamily="18" charset="0"/>
                              </a:rPr>
                              <m:t>)</m:t>
                            </m:r>
                          </m:sup>
                        </m:sSup>
                      </m:den>
                    </m:f>
                  </m:oMath>
                </a14:m>
                <a:endParaRPr lang="it-IT" dirty="0"/>
              </a:p>
              <a:p>
                <a:pPr marL="342900" indent="-342900">
                  <a:buFontTx/>
                  <a:buChar char="-"/>
                </a:pPr>
                <a:endParaRPr lang="it-IT" dirty="0"/>
              </a:p>
              <a:p>
                <a:pPr marL="342900" indent="-342900">
                  <a:buFontTx/>
                  <a:buChar char="-"/>
                </a:pPr>
                <a14:m>
                  <m:oMath xmlns:m="http://schemas.openxmlformats.org/officeDocument/2006/math">
                    <m:r>
                      <a:rPr lang="el-GR" b="1" i="1" smtClean="0">
                        <a:latin typeface="Cambria Math" panose="02040503050406030204" pitchFamily="18" charset="0"/>
                      </a:rPr>
                      <m:t>𝜷</m:t>
                    </m:r>
                  </m:oMath>
                </a14:m>
                <a:r>
                  <a:rPr lang="it-IT" b="1" dirty="0"/>
                  <a:t> </a:t>
                </a:r>
                <a:r>
                  <a:rPr lang="en-GB" b="1" dirty="0"/>
                  <a:t>parameter</a:t>
                </a:r>
                <a:r>
                  <a:rPr lang="it-IT" b="1" dirty="0"/>
                  <a:t> </a:t>
                </a:r>
                <a:r>
                  <a:rPr lang="en-GB" b="1" dirty="0"/>
                  <a:t>perturbations</a:t>
                </a:r>
                <a:r>
                  <a:rPr lang="it-IT" dirty="0"/>
                  <a:t>:</a:t>
                </a:r>
              </a:p>
              <a:p>
                <a:pPr marL="342900" indent="-342900">
                  <a:buFontTx/>
                  <a:buChar char="-"/>
                </a:pPr>
                <a:endParaRPr lang="it-IT" dirty="0"/>
              </a:p>
              <a:p>
                <a:pPr marL="1085850" lvl="1" indent="-342900">
                  <a:buFontTx/>
                  <a:buChar char="-"/>
                </a:pPr>
                <a:r>
                  <a:rPr lang="it-IT" b="1" dirty="0"/>
                  <a:t>Jump days</a:t>
                </a:r>
                <a:r>
                  <a:rPr lang="it-IT" dirty="0"/>
                  <a:t>: </a:t>
                </a:r>
              </a:p>
              <a:p>
                <a:pPr marL="1943100" lvl="3" indent="-342900">
                  <a:buFontTx/>
                  <a:buChar char="-"/>
                </a:pPr>
                <a:r>
                  <a:rPr lang="it-IT" dirty="0" err="1"/>
                  <a:t>Number</a:t>
                </a:r>
                <a:r>
                  <a:rPr lang="it-IT" dirty="0"/>
                  <a:t>: </a:t>
                </a:r>
                <a14:m>
                  <m:oMath xmlns:m="http://schemas.openxmlformats.org/officeDocument/2006/math">
                    <m:r>
                      <a:rPr lang="it-IT" b="0" i="1" smtClean="0">
                        <a:latin typeface="Cambria Math" panose="02040503050406030204" pitchFamily="18" charset="0"/>
                      </a:rPr>
                      <m:t>𝑃𝑜𝑖</m:t>
                    </m:r>
                    <m:r>
                      <a:rPr lang="it-IT" b="0" i="1" smtClean="0">
                        <a:latin typeface="Cambria Math" panose="02040503050406030204" pitchFamily="18" charset="0"/>
                      </a:rPr>
                      <m:t>(</m:t>
                    </m:r>
                    <m:r>
                      <m:rPr>
                        <m:sty m:val="p"/>
                      </m:rPr>
                      <a:rPr lang="el-GR" i="1">
                        <a:latin typeface="Cambria Math" panose="02040503050406030204" pitchFamily="18" charset="0"/>
                      </a:rPr>
                      <m:t>θ</m:t>
                    </m:r>
                    <m:r>
                      <a:rPr lang="it-IT" b="0" i="1" smtClean="0">
                        <a:latin typeface="Cambria Math" panose="02040503050406030204" pitchFamily="18" charset="0"/>
                      </a:rPr>
                      <m:t>)</m:t>
                    </m:r>
                  </m:oMath>
                </a14:m>
                <a:r>
                  <a:rPr lang="it-IT" dirty="0"/>
                  <a:t> </a:t>
                </a:r>
              </a:p>
              <a:p>
                <a:pPr marL="1943100" lvl="3" indent="-342900">
                  <a:buFontTx/>
                  <a:buChar char="-"/>
                </a:pPr>
                <a:r>
                  <a:rPr lang="it-IT" dirty="0" err="1"/>
                  <a:t>Magnitude</a:t>
                </a:r>
                <a:r>
                  <a:rPr lang="it-IT" dirty="0"/>
                  <a:t>: </a:t>
                </a:r>
                <a14:m>
                  <m:oMath xmlns:m="http://schemas.openxmlformats.org/officeDocument/2006/math">
                    <m:r>
                      <a:rPr lang="it-IT" b="0" i="1" smtClean="0">
                        <a:latin typeface="Cambria Math" panose="02040503050406030204" pitchFamily="18" charset="0"/>
                      </a:rPr>
                      <m:t>𝑁</m:t>
                    </m:r>
                    <m:r>
                      <a:rPr lang="it-IT" b="0" i="1" smtClean="0">
                        <a:latin typeface="Cambria Math" panose="02040503050406030204" pitchFamily="18" charset="0"/>
                      </a:rPr>
                      <m:t>(0, </m:t>
                    </m:r>
                    <m:r>
                      <a:rPr lang="it-IT" b="0" i="1" smtClean="0">
                        <a:latin typeface="Cambria Math" panose="02040503050406030204" pitchFamily="18" charset="0"/>
                      </a:rPr>
                      <m:t>𝑆</m:t>
                    </m:r>
                    <m:r>
                      <a:rPr lang="it-IT" b="0" i="1" smtClean="0">
                        <a:latin typeface="Cambria Math" panose="02040503050406030204" pitchFamily="18" charset="0"/>
                      </a:rPr>
                      <m:t>)</m:t>
                    </m:r>
                  </m:oMath>
                </a14:m>
                <a:endParaRPr lang="it-IT" dirty="0"/>
              </a:p>
              <a:p>
                <a:pPr lvl="3" indent="0">
                  <a:buNone/>
                </a:pPr>
                <a:endParaRPr lang="it-IT" dirty="0"/>
              </a:p>
              <a:p>
                <a:pPr marL="1085850" lvl="1" indent="-342900">
                  <a:buFontTx/>
                  <a:buChar char="-"/>
                </a:pPr>
                <a:r>
                  <a:rPr lang="it-IT" b="1" dirty="0" err="1"/>
                  <a:t>Normal</a:t>
                </a:r>
                <a:r>
                  <a:rPr lang="it-IT" b="1" dirty="0"/>
                  <a:t> days</a:t>
                </a:r>
                <a:r>
                  <a:rPr lang="it-IT" dirty="0"/>
                  <a:t>:</a:t>
                </a:r>
              </a:p>
              <a:p>
                <a:pPr marL="1943100" lvl="3" indent="-342900">
                  <a:buFontTx/>
                  <a:buChar char="-"/>
                </a:pPr>
                <a:r>
                  <a:rPr lang="it-IT" dirty="0" err="1"/>
                  <a:t>Magnitude</a:t>
                </a:r>
                <a:r>
                  <a:rPr lang="it-IT" dirty="0"/>
                  <a:t>: </a:t>
                </a:r>
                <a14:m>
                  <m:oMath xmlns:m="http://schemas.openxmlformats.org/officeDocument/2006/math">
                    <m:r>
                      <a:rPr lang="it-IT" b="0" i="1" smtClean="0">
                        <a:latin typeface="Cambria Math" panose="02040503050406030204" pitchFamily="18" charset="0"/>
                      </a:rPr>
                      <m:t>𝑁</m:t>
                    </m:r>
                    <m:r>
                      <a:rPr lang="it-IT" b="0" i="1" smtClean="0">
                        <a:latin typeface="Cambria Math" panose="02040503050406030204" pitchFamily="18" charset="0"/>
                      </a:rPr>
                      <m:t>(0, </m:t>
                    </m:r>
                    <m:r>
                      <a:rPr lang="it-IT" b="0" i="1" smtClean="0">
                        <a:latin typeface="Cambria Math" panose="02040503050406030204" pitchFamily="18" charset="0"/>
                      </a:rPr>
                      <m:t>𝑠</m:t>
                    </m:r>
                    <m:r>
                      <a:rPr lang="it-IT" b="0" i="1" smtClean="0">
                        <a:latin typeface="Cambria Math" panose="02040503050406030204" pitchFamily="18" charset="0"/>
                      </a:rPr>
                      <m:t>)</m:t>
                    </m:r>
                  </m:oMath>
                </a14:m>
                <a:endParaRPr lang="it-IT" dirty="0"/>
              </a:p>
              <a:p>
                <a:pPr lvl="3" indent="0">
                  <a:buNone/>
                </a:pPr>
                <a:endParaRPr lang="it-IT" dirty="0"/>
              </a:p>
              <a:p>
                <a:pPr marL="1085850" lvl="1" indent="-342900">
                  <a:buFontTx/>
                  <a:buChar char="-"/>
                </a:pPr>
                <a:r>
                  <a:rPr lang="it-IT" b="1" dirty="0"/>
                  <a:t>Length </a:t>
                </a:r>
                <a:r>
                  <a:rPr lang="it-IT" b="1" dirty="0" err="1"/>
                  <a:t>between</a:t>
                </a:r>
                <a:r>
                  <a:rPr lang="it-IT" b="1" dirty="0"/>
                  <a:t> </a:t>
                </a:r>
                <a:r>
                  <a:rPr lang="it-IT" b="1" dirty="0" err="1"/>
                  <a:t>jumps</a:t>
                </a:r>
                <a:r>
                  <a:rPr lang="it-IT" dirty="0"/>
                  <a:t>:</a:t>
                </a:r>
              </a:p>
              <a:p>
                <a:pPr marL="1943100" lvl="3" indent="-342900">
                  <a:buFontTx/>
                  <a:buChar char="-"/>
                </a:pPr>
                <a14:m>
                  <m:oMath xmlns:m="http://schemas.openxmlformats.org/officeDocument/2006/math">
                    <m:r>
                      <a:rPr lang="it-IT" b="0" i="1" smtClean="0">
                        <a:latin typeface="Cambria Math" panose="02040503050406030204" pitchFamily="18" charset="0"/>
                      </a:rPr>
                      <m:t>𝑁</m:t>
                    </m:r>
                    <m:r>
                      <a:rPr lang="it-IT" b="0" i="1" smtClean="0">
                        <a:latin typeface="Cambria Math" panose="02040503050406030204" pitchFamily="18" charset="0"/>
                      </a:rPr>
                      <m:t>(</m:t>
                    </m:r>
                    <m:r>
                      <m:rPr>
                        <m:sty m:val="p"/>
                      </m:rPr>
                      <a:rPr lang="el-GR" i="1">
                        <a:latin typeface="Cambria Math" panose="02040503050406030204" pitchFamily="18" charset="0"/>
                      </a:rPr>
                      <m:t>μ</m:t>
                    </m:r>
                    <m:r>
                      <a:rPr lang="it-IT" b="0" i="1" smtClean="0">
                        <a:latin typeface="Cambria Math" panose="02040503050406030204" pitchFamily="18" charset="0"/>
                      </a:rPr>
                      <m:t>, </m:t>
                    </m:r>
                    <m:sSup>
                      <m:sSupPr>
                        <m:ctrlPr>
                          <a:rPr lang="it-IT" b="0" i="1" smtClean="0">
                            <a:latin typeface="Cambria Math" panose="02040503050406030204" pitchFamily="18" charset="0"/>
                          </a:rPr>
                        </m:ctrlPr>
                      </m:sSupPr>
                      <m:e>
                        <m:r>
                          <m:rPr>
                            <m:sty m:val="p"/>
                          </m:rPr>
                          <a:rPr lang="el-GR" i="1">
                            <a:latin typeface="Cambria Math" panose="02040503050406030204" pitchFamily="18" charset="0"/>
                          </a:rPr>
                          <m:t>σ</m:t>
                        </m:r>
                      </m:e>
                      <m:sup>
                        <m:r>
                          <a:rPr lang="it-IT" b="0" i="1" smtClean="0">
                            <a:latin typeface="Cambria Math" panose="02040503050406030204" pitchFamily="18" charset="0"/>
                          </a:rPr>
                          <m:t>2</m:t>
                        </m:r>
                      </m:sup>
                    </m:sSup>
                    <m:r>
                      <a:rPr lang="it-IT" b="0" i="1" smtClean="0">
                        <a:latin typeface="Cambria Math" panose="02040503050406030204" pitchFamily="18" charset="0"/>
                      </a:rPr>
                      <m:t>)</m:t>
                    </m:r>
                  </m:oMath>
                </a14:m>
                <a:endParaRPr lang="it-IT" dirty="0"/>
              </a:p>
              <a:p>
                <a:pPr lvl="3" indent="0">
                  <a:buNone/>
                </a:pPr>
                <a:endParaRPr lang="it-IT" dirty="0"/>
              </a:p>
              <a:p>
                <a:pPr lvl="3" indent="0">
                  <a:buNone/>
                </a:pPr>
                <a:r>
                  <a:rPr lang="it-IT" dirty="0"/>
                  <a:t> </a:t>
                </a:r>
              </a:p>
              <a:p>
                <a:pPr lvl="1" indent="0">
                  <a:buNone/>
                </a:pPr>
                <a:endParaRPr lang="it-IT" dirty="0"/>
              </a:p>
            </p:txBody>
          </p:sp>
        </mc:Choice>
        <mc:Fallback xmlns="">
          <p:sp>
            <p:nvSpPr>
              <p:cNvPr id="3" name="Segnaposto contenuto 2"/>
              <p:cNvSpPr>
                <a:spLocks noGrp="1" noRot="1" noChangeAspect="1" noMove="1" noResize="1" noEditPoints="1" noAdjustHandles="1" noChangeArrowheads="1" noChangeShapeType="1" noTextEdit="1"/>
              </p:cNvSpPr>
              <p:nvPr>
                <p:ph idx="1"/>
              </p:nvPr>
            </p:nvSpPr>
            <p:spPr>
              <a:blipFill>
                <a:blip r:embed="rId2"/>
                <a:stretch>
                  <a:fillRect l="-659" t="-943"/>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B263A97C-F859-BCF2-1F0A-28A27E56365D}"/>
                  </a:ext>
                </a:extLst>
              </p:cNvPr>
              <p:cNvSpPr txBox="1"/>
              <p:nvPr/>
            </p:nvSpPr>
            <p:spPr>
              <a:xfrm>
                <a:off x="5943599" y="2961978"/>
                <a:ext cx="2635995" cy="2462213"/>
              </a:xfrm>
              <a:prstGeom prst="rect">
                <a:avLst/>
              </a:prstGeom>
              <a:noFill/>
              <a:ln>
                <a:solidFill>
                  <a:schemeClr val="tx1"/>
                </a:solidFill>
              </a:ln>
            </p:spPr>
            <p:txBody>
              <a:bodyPr wrap="square" rtlCol="0">
                <a:spAutoFit/>
              </a:bodyPr>
              <a:lstStyle/>
              <a:p>
                <a:pPr algn="ctr"/>
                <a:r>
                  <a:rPr lang="it-IT" sz="1900" b="1" dirty="0" err="1"/>
                  <a:t>Hyperparameters</a:t>
                </a:r>
                <a:endParaRPr lang="it-IT" sz="1900" b="1" dirty="0"/>
              </a:p>
              <a:p>
                <a:endParaRPr lang="it-IT" sz="800" b="1" dirty="0"/>
              </a:p>
              <a:p>
                <a:r>
                  <a:rPr lang="it-IT" dirty="0"/>
                  <a:t>- 1 </a:t>
                </a:r>
                <a:r>
                  <a:rPr lang="it-IT" dirty="0" err="1"/>
                  <a:t>Year</a:t>
                </a:r>
                <a:r>
                  <a:rPr lang="it-IT" dirty="0"/>
                  <a:t>, 4 Seasons:</a:t>
                </a:r>
              </a:p>
              <a:p>
                <a:r>
                  <a:rPr lang="it-IT" dirty="0"/>
                  <a:t>	- </a:t>
                </a:r>
                <a14:m>
                  <m:oMath xmlns:m="http://schemas.openxmlformats.org/officeDocument/2006/math">
                    <m:r>
                      <m:rPr>
                        <m:sty m:val="p"/>
                      </m:rPr>
                      <a:rPr lang="el-GR" i="1" smtClean="0">
                        <a:latin typeface="Cambria Math" panose="02040503050406030204" pitchFamily="18" charset="0"/>
                      </a:rPr>
                      <m:t>θ</m:t>
                    </m:r>
                    <m:r>
                      <a:rPr lang="el-GR" i="1" smtClean="0">
                        <a:latin typeface="Cambria Math" panose="02040503050406030204" pitchFamily="18" charset="0"/>
                      </a:rPr>
                      <m:t> </m:t>
                    </m:r>
                  </m:oMath>
                </a14:m>
                <a:r>
                  <a:rPr lang="it-IT" dirty="0"/>
                  <a:t>= 4</a:t>
                </a:r>
              </a:p>
              <a:p>
                <a:r>
                  <a:rPr lang="it-IT" dirty="0"/>
                  <a:t>	- </a:t>
                </a:r>
                <a14:m>
                  <m:oMath xmlns:m="http://schemas.openxmlformats.org/officeDocument/2006/math">
                    <m:r>
                      <m:rPr>
                        <m:sty m:val="p"/>
                      </m:rPr>
                      <a:rPr lang="el-GR" i="1" smtClean="0">
                        <a:latin typeface="Cambria Math" panose="02040503050406030204" pitchFamily="18" charset="0"/>
                      </a:rPr>
                      <m:t>μ</m:t>
                    </m:r>
                    <m:r>
                      <a:rPr lang="el-GR" i="1" smtClean="0">
                        <a:latin typeface="Cambria Math" panose="02040503050406030204" pitchFamily="18" charset="0"/>
                      </a:rPr>
                      <m:t> </m:t>
                    </m:r>
                  </m:oMath>
                </a14:m>
                <a:r>
                  <a:rPr lang="it-IT" dirty="0"/>
                  <a:t>= 90, </a:t>
                </a:r>
                <a14:m>
                  <m:oMath xmlns:m="http://schemas.openxmlformats.org/officeDocument/2006/math">
                    <m:sSup>
                      <m:sSupPr>
                        <m:ctrlPr>
                          <a:rPr lang="it-IT" i="1">
                            <a:latin typeface="Cambria Math" panose="02040503050406030204" pitchFamily="18" charset="0"/>
                          </a:rPr>
                        </m:ctrlPr>
                      </m:sSupPr>
                      <m:e>
                        <m:r>
                          <m:rPr>
                            <m:sty m:val="p"/>
                          </m:rPr>
                          <a:rPr lang="el-GR" i="1">
                            <a:latin typeface="Cambria Math" panose="02040503050406030204" pitchFamily="18" charset="0"/>
                          </a:rPr>
                          <m:t>σ</m:t>
                        </m:r>
                      </m:e>
                      <m:sup>
                        <m:r>
                          <a:rPr lang="it-IT" i="1">
                            <a:latin typeface="Cambria Math" panose="02040503050406030204" pitchFamily="18" charset="0"/>
                          </a:rPr>
                          <m:t>2</m:t>
                        </m:r>
                      </m:sup>
                    </m:sSup>
                    <m:r>
                      <a:rPr lang="it-IT" i="1">
                        <a:latin typeface="Cambria Math" panose="02040503050406030204" pitchFamily="18" charset="0"/>
                      </a:rPr>
                      <m:t> </m:t>
                    </m:r>
                  </m:oMath>
                </a14:m>
                <a:r>
                  <a:rPr lang="it-IT" dirty="0"/>
                  <a:t>= 30</a:t>
                </a:r>
              </a:p>
              <a:p>
                <a:r>
                  <a:rPr lang="it-IT" dirty="0"/>
                  <a:t>- </a:t>
                </a:r>
                <a:r>
                  <a:rPr lang="it-IT" dirty="0" err="1"/>
                  <a:t>Probability</a:t>
                </a:r>
                <a:r>
                  <a:rPr lang="it-IT" dirty="0"/>
                  <a:t> </a:t>
                </a:r>
                <a:r>
                  <a:rPr lang="it-IT" dirty="0" err="1"/>
                  <a:t>consistent</a:t>
                </a:r>
                <a:r>
                  <a:rPr lang="it-IT" dirty="0"/>
                  <a:t>:</a:t>
                </a:r>
              </a:p>
              <a:p>
                <a:pPr marL="742950" lvl="1" indent="-285750">
                  <a:buFontTx/>
                  <a:buChar char="-"/>
                </a:pPr>
                <a14:m>
                  <m:oMath xmlns:m="http://schemas.openxmlformats.org/officeDocument/2006/math">
                    <m:r>
                      <m:rPr>
                        <m:sty m:val="p"/>
                      </m:rPr>
                      <a:rPr lang="el-GR" b="0" i="1" smtClean="0">
                        <a:latin typeface="Cambria Math" panose="02040503050406030204" pitchFamily="18" charset="0"/>
                      </a:rPr>
                      <m:t>α</m:t>
                    </m:r>
                    <m:r>
                      <a:rPr lang="el-GR" b="0" i="1" smtClean="0">
                        <a:latin typeface="Cambria Math" panose="02040503050406030204" pitchFamily="18" charset="0"/>
                      </a:rPr>
                      <m:t> </m:t>
                    </m:r>
                  </m:oMath>
                </a14:m>
                <a:r>
                  <a:rPr lang="it-IT" dirty="0"/>
                  <a:t>= 1</a:t>
                </a:r>
              </a:p>
              <a:p>
                <a:pPr marL="742950" lvl="1" indent="-285750">
                  <a:buFontTx/>
                  <a:buChar char="-"/>
                </a:pPr>
                <a14:m>
                  <m:oMath xmlns:m="http://schemas.openxmlformats.org/officeDocument/2006/math">
                    <m:r>
                      <a:rPr lang="it-IT" b="0" i="1" smtClean="0">
                        <a:latin typeface="Cambria Math" panose="02040503050406030204" pitchFamily="18" charset="0"/>
                      </a:rPr>
                      <m:t>𝑆</m:t>
                    </m:r>
                    <m:r>
                      <a:rPr lang="it-IT" b="0" i="1" smtClean="0">
                        <a:latin typeface="Cambria Math" panose="02040503050406030204" pitchFamily="18" charset="0"/>
                      </a:rPr>
                      <m:t> </m:t>
                    </m:r>
                  </m:oMath>
                </a14:m>
                <a:r>
                  <a:rPr lang="it-IT" dirty="0"/>
                  <a:t>= 2</a:t>
                </a:r>
              </a:p>
              <a:p>
                <a:pPr marL="742950" lvl="1" indent="-285750">
                  <a:buFontTx/>
                  <a:buChar char="-"/>
                </a:pPr>
                <a14:m>
                  <m:oMath xmlns:m="http://schemas.openxmlformats.org/officeDocument/2006/math">
                    <m:r>
                      <a:rPr lang="it-IT" b="0" i="1" smtClean="0">
                        <a:latin typeface="Cambria Math" panose="02040503050406030204" pitchFamily="18" charset="0"/>
                      </a:rPr>
                      <m:t>𝑠</m:t>
                    </m:r>
                    <m:r>
                      <a:rPr lang="it-IT" b="0" i="1" smtClean="0">
                        <a:latin typeface="Cambria Math" panose="02040503050406030204" pitchFamily="18" charset="0"/>
                      </a:rPr>
                      <m:t> </m:t>
                    </m:r>
                  </m:oMath>
                </a14:m>
                <a:r>
                  <a:rPr lang="it-IT" dirty="0"/>
                  <a:t>= 0.01</a:t>
                </a:r>
              </a:p>
            </p:txBody>
          </p:sp>
        </mc:Choice>
        <mc:Fallback xmlns="">
          <p:sp>
            <p:nvSpPr>
              <p:cNvPr id="5" name="CasellaDiTesto 4">
                <a:extLst>
                  <a:ext uri="{FF2B5EF4-FFF2-40B4-BE49-F238E27FC236}">
                    <a16:creationId xmlns:a16="http://schemas.microsoft.com/office/drawing/2014/main" id="{B263A97C-F859-BCF2-1F0A-28A27E56365D}"/>
                  </a:ext>
                </a:extLst>
              </p:cNvPr>
              <p:cNvSpPr txBox="1">
                <a:spLocks noRot="1" noChangeAspect="1" noMove="1" noResize="1" noEditPoints="1" noAdjustHandles="1" noChangeArrowheads="1" noChangeShapeType="1" noTextEdit="1"/>
              </p:cNvSpPr>
              <p:nvPr/>
            </p:nvSpPr>
            <p:spPr>
              <a:xfrm>
                <a:off x="5943599" y="2961978"/>
                <a:ext cx="2635995" cy="2462213"/>
              </a:xfrm>
              <a:prstGeom prst="rect">
                <a:avLst/>
              </a:prstGeom>
              <a:blipFill>
                <a:blip r:embed="rId3"/>
                <a:stretch>
                  <a:fillRect l="-1613" t="-985" b="-2217"/>
                </a:stretch>
              </a:blipFill>
              <a:ln>
                <a:solidFill>
                  <a:schemeClr val="tx1"/>
                </a:solidFill>
              </a:ln>
            </p:spPr>
            <p:txBody>
              <a:bodyPr/>
              <a:lstStyle/>
              <a:p>
                <a:r>
                  <a:rPr lang="it-IT">
                    <a:noFill/>
                  </a:rPr>
                  <a:t> </a:t>
                </a:r>
              </a:p>
            </p:txBody>
          </p:sp>
        </mc:Fallback>
      </mc:AlternateContent>
    </p:spTree>
    <p:extLst>
      <p:ext uri="{BB962C8B-B14F-4D97-AF65-F5344CB8AC3E}">
        <p14:creationId xmlns:p14="http://schemas.microsoft.com/office/powerpoint/2010/main" val="3383649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0D01173-C840-2618-BB04-81ACEFACF31B}"/>
              </a:ext>
            </a:extLst>
          </p:cNvPr>
          <p:cNvSpPr>
            <a:spLocks noGrp="1"/>
          </p:cNvSpPr>
          <p:nvPr>
            <p:ph type="title"/>
          </p:nvPr>
        </p:nvSpPr>
        <p:spPr/>
        <p:txBody>
          <a:bodyPr>
            <a:normAutofit/>
          </a:bodyPr>
          <a:lstStyle/>
          <a:p>
            <a:r>
              <a:rPr lang="it-IT" sz="4000" dirty="0"/>
              <a:t>Environment</a:t>
            </a:r>
          </a:p>
        </p:txBody>
      </p:sp>
      <p:pic>
        <p:nvPicPr>
          <p:cNvPr id="21" name="Segnaposto contenuto 20" descr="Immagine che contiene linea, diagramma, Rettangolo&#10;&#10;Descrizione generata automaticamente">
            <a:extLst>
              <a:ext uri="{FF2B5EF4-FFF2-40B4-BE49-F238E27FC236}">
                <a16:creationId xmlns:a16="http://schemas.microsoft.com/office/drawing/2014/main" id="{CC2B8E6A-0EB5-CDCD-C89A-1A336719CB99}"/>
              </a:ext>
            </a:extLst>
          </p:cNvPr>
          <p:cNvPicPr>
            <a:picLocks noGrp="1" noChangeAspect="1"/>
          </p:cNvPicPr>
          <p:nvPr>
            <p:ph idx="1"/>
          </p:nvPr>
        </p:nvPicPr>
        <p:blipFill>
          <a:blip r:embed="rId2"/>
          <a:stretch>
            <a:fillRect/>
          </a:stretch>
        </p:blipFill>
        <p:spPr>
          <a:xfrm>
            <a:off x="4906723" y="1206190"/>
            <a:ext cx="3621636" cy="2414425"/>
          </a:xfrm>
        </p:spPr>
      </p:pic>
      <p:pic>
        <p:nvPicPr>
          <p:cNvPr id="23" name="Immagine 22" descr="Immagine che contiene diagramma, Rettangolo, linea, design&#10;&#10;Descrizione generata automaticamente">
            <a:extLst>
              <a:ext uri="{FF2B5EF4-FFF2-40B4-BE49-F238E27FC236}">
                <a16:creationId xmlns:a16="http://schemas.microsoft.com/office/drawing/2014/main" id="{79411076-CBAC-A2BB-D919-C7561384C3CC}"/>
              </a:ext>
            </a:extLst>
          </p:cNvPr>
          <p:cNvPicPr>
            <a:picLocks noChangeAspect="1"/>
          </p:cNvPicPr>
          <p:nvPr/>
        </p:nvPicPr>
        <p:blipFill>
          <a:blip r:embed="rId3"/>
          <a:stretch>
            <a:fillRect/>
          </a:stretch>
        </p:blipFill>
        <p:spPr>
          <a:xfrm>
            <a:off x="4906723" y="3620615"/>
            <a:ext cx="3621638" cy="2414425"/>
          </a:xfrm>
          <a:prstGeom prst="rect">
            <a:avLst/>
          </a:prstGeom>
        </p:spPr>
      </p:pic>
      <p:pic>
        <p:nvPicPr>
          <p:cNvPr id="4" name="Immagine 3" descr="Immagine che contiene linea, diagramma, Diagramma, Rettangolo&#10;&#10;Descrizione generata automaticamente">
            <a:extLst>
              <a:ext uri="{FF2B5EF4-FFF2-40B4-BE49-F238E27FC236}">
                <a16:creationId xmlns:a16="http://schemas.microsoft.com/office/drawing/2014/main" id="{590BA973-6210-EB6F-0254-678ACE43877F}"/>
              </a:ext>
            </a:extLst>
          </p:cNvPr>
          <p:cNvPicPr>
            <a:picLocks noChangeAspect="1"/>
          </p:cNvPicPr>
          <p:nvPr/>
        </p:nvPicPr>
        <p:blipFill>
          <a:blip r:embed="rId4"/>
          <a:stretch>
            <a:fillRect/>
          </a:stretch>
        </p:blipFill>
        <p:spPr>
          <a:xfrm>
            <a:off x="996381" y="3617460"/>
            <a:ext cx="3621639" cy="2414426"/>
          </a:xfrm>
          <a:prstGeom prst="rect">
            <a:avLst/>
          </a:prstGeom>
        </p:spPr>
      </p:pic>
      <p:sp>
        <p:nvSpPr>
          <p:cNvPr id="5" name="CasellaDiTesto 4">
            <a:extLst>
              <a:ext uri="{FF2B5EF4-FFF2-40B4-BE49-F238E27FC236}">
                <a16:creationId xmlns:a16="http://schemas.microsoft.com/office/drawing/2014/main" id="{823DBA5B-8846-EED7-6686-4F27FCA347C8}"/>
              </a:ext>
            </a:extLst>
          </p:cNvPr>
          <p:cNvSpPr txBox="1"/>
          <p:nvPr/>
        </p:nvSpPr>
        <p:spPr>
          <a:xfrm>
            <a:off x="1250998" y="1454259"/>
            <a:ext cx="2986280" cy="2031325"/>
          </a:xfrm>
          <a:prstGeom prst="rect">
            <a:avLst/>
          </a:prstGeom>
          <a:noFill/>
          <a:ln>
            <a:solidFill>
              <a:schemeClr val="tx1"/>
            </a:solidFill>
          </a:ln>
        </p:spPr>
        <p:txBody>
          <a:bodyPr wrap="square" rtlCol="0">
            <a:spAutoFit/>
          </a:bodyPr>
          <a:lstStyle/>
          <a:p>
            <a:r>
              <a:rPr lang="en-US" dirty="0"/>
              <a:t>Here are some </a:t>
            </a:r>
            <a:r>
              <a:rPr lang="en-US" b="1" dirty="0"/>
              <a:t>interesting situations</a:t>
            </a:r>
            <a:r>
              <a:rPr lang="en-US" dirty="0"/>
              <a:t> that arose from the simulations. Moving clockwise, we can observe the cases of a </a:t>
            </a:r>
            <a:r>
              <a:rPr lang="en-US" b="1" dirty="0"/>
              <a:t>successful</a:t>
            </a:r>
            <a:r>
              <a:rPr lang="en-US" dirty="0"/>
              <a:t>, </a:t>
            </a:r>
            <a:r>
              <a:rPr lang="en-US" b="1" dirty="0"/>
              <a:t>unsuccessful</a:t>
            </a:r>
            <a:r>
              <a:rPr lang="en-US" dirty="0"/>
              <a:t>, and </a:t>
            </a:r>
            <a:r>
              <a:rPr lang="en-US" b="1" dirty="0"/>
              <a:t>fluctuating</a:t>
            </a:r>
            <a:r>
              <a:rPr lang="en-US" dirty="0"/>
              <a:t> product.</a:t>
            </a:r>
            <a:endParaRPr lang="it-IT" dirty="0"/>
          </a:p>
        </p:txBody>
      </p:sp>
    </p:spTree>
    <p:extLst>
      <p:ext uri="{BB962C8B-B14F-4D97-AF65-F5344CB8AC3E}">
        <p14:creationId xmlns:p14="http://schemas.microsoft.com/office/powerpoint/2010/main" val="3271759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5A893D5-41F6-25D3-E346-F992423768C3}"/>
              </a:ext>
            </a:extLst>
          </p:cNvPr>
          <p:cNvSpPr>
            <a:spLocks noGrp="1"/>
          </p:cNvSpPr>
          <p:nvPr>
            <p:ph type="title"/>
          </p:nvPr>
        </p:nvSpPr>
        <p:spPr/>
        <p:txBody>
          <a:bodyPr>
            <a:normAutofit fontScale="90000"/>
          </a:bodyPr>
          <a:lstStyle/>
          <a:p>
            <a:r>
              <a:rPr lang="it-IT" sz="4000" dirty="0"/>
              <a:t>Environment – </a:t>
            </a:r>
            <a:r>
              <a:rPr lang="it-IT" sz="4000" dirty="0" err="1"/>
              <a:t>Unsuccessful</a:t>
            </a:r>
            <a:r>
              <a:rPr lang="it-IT" sz="4000" dirty="0"/>
              <a:t> Product</a:t>
            </a:r>
          </a:p>
        </p:txBody>
      </p:sp>
      <p:pic>
        <p:nvPicPr>
          <p:cNvPr id="5" name="Segnaposto contenuto 4" descr="Immagine che contiene diagramma, Rettangolo, linea, design&#10;&#10;Descrizione generata automaticamente">
            <a:extLst>
              <a:ext uri="{FF2B5EF4-FFF2-40B4-BE49-F238E27FC236}">
                <a16:creationId xmlns:a16="http://schemas.microsoft.com/office/drawing/2014/main" id="{92FB34A3-940F-C3C2-FEDF-171D1C8F0D0E}"/>
              </a:ext>
            </a:extLst>
          </p:cNvPr>
          <p:cNvPicPr>
            <a:picLocks noGrp="1" noChangeAspect="1"/>
          </p:cNvPicPr>
          <p:nvPr>
            <p:ph idx="1"/>
          </p:nvPr>
        </p:nvPicPr>
        <p:blipFill>
          <a:blip r:embed="rId2"/>
          <a:stretch>
            <a:fillRect/>
          </a:stretch>
        </p:blipFill>
        <p:spPr>
          <a:xfrm>
            <a:off x="0" y="1277866"/>
            <a:ext cx="3635651" cy="2423768"/>
          </a:xfrm>
        </p:spPr>
      </p:pic>
      <p:pic>
        <p:nvPicPr>
          <p:cNvPr id="7" name="Immagine 6" descr="Immagine che contiene schermata, linea&#10;&#10;Descrizione generata automaticamente">
            <a:extLst>
              <a:ext uri="{FF2B5EF4-FFF2-40B4-BE49-F238E27FC236}">
                <a16:creationId xmlns:a16="http://schemas.microsoft.com/office/drawing/2014/main" id="{67B03D7D-49A7-F6EB-412D-94996EE37040}"/>
              </a:ext>
            </a:extLst>
          </p:cNvPr>
          <p:cNvPicPr>
            <a:picLocks noChangeAspect="1"/>
          </p:cNvPicPr>
          <p:nvPr/>
        </p:nvPicPr>
        <p:blipFill>
          <a:blip r:embed="rId3"/>
          <a:stretch>
            <a:fillRect/>
          </a:stretch>
        </p:blipFill>
        <p:spPr>
          <a:xfrm>
            <a:off x="161590" y="3701634"/>
            <a:ext cx="8820819" cy="2205205"/>
          </a:xfrm>
          <a:prstGeom prst="rect">
            <a:avLst/>
          </a:prstGeom>
        </p:spPr>
      </p:pic>
      <p:sp>
        <p:nvSpPr>
          <p:cNvPr id="8" name="CasellaDiTesto 7">
            <a:extLst>
              <a:ext uri="{FF2B5EF4-FFF2-40B4-BE49-F238E27FC236}">
                <a16:creationId xmlns:a16="http://schemas.microsoft.com/office/drawing/2014/main" id="{787EB14D-4F16-55B0-CBC3-5E7AB2B28884}"/>
              </a:ext>
            </a:extLst>
          </p:cNvPr>
          <p:cNvSpPr txBox="1"/>
          <p:nvPr/>
        </p:nvSpPr>
        <p:spPr>
          <a:xfrm>
            <a:off x="4181015" y="1458699"/>
            <a:ext cx="4042279" cy="1446550"/>
          </a:xfrm>
          <a:prstGeom prst="rect">
            <a:avLst/>
          </a:prstGeom>
          <a:noFill/>
        </p:spPr>
        <p:txBody>
          <a:bodyPr wrap="square" rtlCol="0">
            <a:spAutoFit/>
          </a:bodyPr>
          <a:lstStyle/>
          <a:p>
            <a:r>
              <a:rPr lang="it-IT" sz="2000" dirty="0"/>
              <a:t>Focus on an </a:t>
            </a:r>
            <a:r>
              <a:rPr lang="it-IT" sz="2000" b="1" dirty="0" err="1"/>
              <a:t>unsuccessful</a:t>
            </a:r>
            <a:r>
              <a:rPr lang="it-IT" sz="2000" b="1" dirty="0"/>
              <a:t> product</a:t>
            </a:r>
            <a:r>
              <a:rPr lang="it-IT" sz="2000" dirty="0"/>
              <a:t>.</a:t>
            </a:r>
          </a:p>
          <a:p>
            <a:endParaRPr lang="it-IT" sz="800" b="1" dirty="0"/>
          </a:p>
          <a:p>
            <a:r>
              <a:rPr lang="it-IT" sz="2000" dirty="0"/>
              <a:t>In the </a:t>
            </a:r>
            <a:r>
              <a:rPr lang="it-IT" sz="2000" dirty="0" err="1"/>
              <a:t>graphs</a:t>
            </a:r>
            <a:r>
              <a:rPr lang="it-IT" sz="2000" dirty="0"/>
              <a:t> </a:t>
            </a:r>
            <a:r>
              <a:rPr lang="it-IT" sz="2000" dirty="0" err="1"/>
              <a:t>below</a:t>
            </a:r>
            <a:r>
              <a:rPr lang="it-IT" sz="2000" dirty="0"/>
              <a:t> one can </a:t>
            </a:r>
            <a:r>
              <a:rPr lang="it-IT" sz="2000" dirty="0" err="1"/>
              <a:t>appreciate</a:t>
            </a:r>
            <a:r>
              <a:rPr lang="it-IT" sz="2000" dirty="0"/>
              <a:t> the </a:t>
            </a:r>
            <a:r>
              <a:rPr lang="it-IT" sz="2000" b="1" dirty="0" err="1"/>
              <a:t>purchase</a:t>
            </a:r>
            <a:r>
              <a:rPr lang="it-IT" sz="2000" b="1" dirty="0"/>
              <a:t> </a:t>
            </a:r>
            <a:r>
              <a:rPr lang="it-IT" sz="2000" b="1" dirty="0" err="1"/>
              <a:t>probability</a:t>
            </a:r>
            <a:r>
              <a:rPr lang="it-IT" sz="2000" b="1" dirty="0"/>
              <a:t> </a:t>
            </a:r>
            <a:r>
              <a:rPr lang="it-IT" sz="2000" dirty="0"/>
              <a:t>in </a:t>
            </a:r>
            <a:r>
              <a:rPr lang="it-IT" sz="2000" dirty="0" err="1"/>
              <a:t>correspondence</a:t>
            </a:r>
            <a:r>
              <a:rPr lang="it-IT" sz="2000" dirty="0"/>
              <a:t> of the </a:t>
            </a:r>
            <a:r>
              <a:rPr lang="it-IT" sz="2000" b="1" dirty="0" err="1"/>
              <a:t>jumps</a:t>
            </a:r>
            <a:r>
              <a:rPr lang="it-IT" sz="2000" b="1" dirty="0"/>
              <a:t> day</a:t>
            </a:r>
            <a:r>
              <a:rPr lang="it-IT" sz="2000" dirty="0"/>
              <a:t>.</a:t>
            </a:r>
          </a:p>
        </p:txBody>
      </p:sp>
    </p:spTree>
    <p:extLst>
      <p:ext uri="{BB962C8B-B14F-4D97-AF65-F5344CB8AC3E}">
        <p14:creationId xmlns:p14="http://schemas.microsoft.com/office/powerpoint/2010/main" val="4028112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26FD910-FB68-FA80-85BE-63B641A07C2F}"/>
              </a:ext>
            </a:extLst>
          </p:cNvPr>
          <p:cNvSpPr>
            <a:spLocks noGrp="1"/>
          </p:cNvSpPr>
          <p:nvPr>
            <p:ph type="title"/>
          </p:nvPr>
        </p:nvSpPr>
        <p:spPr/>
        <p:txBody>
          <a:bodyPr>
            <a:normAutofit/>
          </a:bodyPr>
          <a:lstStyle/>
          <a:p>
            <a:r>
              <a:rPr lang="it-IT" sz="4000" dirty="0"/>
              <a:t>Agent: EXP3</a:t>
            </a:r>
          </a:p>
        </p:txBody>
      </p:sp>
      <p:pic>
        <p:nvPicPr>
          <p:cNvPr id="7" name="Immagine 6" descr="Immagine che contiene testo, schermata, software, design&#10;&#10;Descrizione generata automaticamente">
            <a:extLst>
              <a:ext uri="{FF2B5EF4-FFF2-40B4-BE49-F238E27FC236}">
                <a16:creationId xmlns:a16="http://schemas.microsoft.com/office/drawing/2014/main" id="{8B12B4E1-3DFD-ED16-1759-169D78456456}"/>
              </a:ext>
            </a:extLst>
          </p:cNvPr>
          <p:cNvPicPr>
            <a:picLocks noChangeAspect="1"/>
          </p:cNvPicPr>
          <p:nvPr/>
        </p:nvPicPr>
        <p:blipFill>
          <a:blip r:embed="rId2"/>
          <a:stretch>
            <a:fillRect/>
          </a:stretch>
        </p:blipFill>
        <p:spPr>
          <a:xfrm>
            <a:off x="88287" y="1144050"/>
            <a:ext cx="4590576" cy="3060384"/>
          </a:xfrm>
          <a:prstGeom prst="rect">
            <a:avLst/>
          </a:prstGeom>
        </p:spPr>
      </p:pic>
      <p:pic>
        <p:nvPicPr>
          <p:cNvPr id="11" name="Segnaposto contenuto 10" descr="Immagine che contiene testo, schermata, linea, Diagramma&#10;&#10;Descrizione generata automaticamente">
            <a:extLst>
              <a:ext uri="{FF2B5EF4-FFF2-40B4-BE49-F238E27FC236}">
                <a16:creationId xmlns:a16="http://schemas.microsoft.com/office/drawing/2014/main" id="{2EA8B378-7AEB-C519-7009-410642C7712A}"/>
              </a:ext>
            </a:extLst>
          </p:cNvPr>
          <p:cNvPicPr>
            <a:picLocks noGrp="1" noChangeAspect="1"/>
          </p:cNvPicPr>
          <p:nvPr>
            <p:ph idx="1"/>
          </p:nvPr>
        </p:nvPicPr>
        <p:blipFill>
          <a:blip r:embed="rId3"/>
          <a:stretch>
            <a:fillRect/>
          </a:stretch>
        </p:blipFill>
        <p:spPr>
          <a:xfrm>
            <a:off x="4553424" y="1144050"/>
            <a:ext cx="4590576" cy="3060384"/>
          </a:xfrm>
        </p:spPr>
      </p:pic>
      <p:sp>
        <p:nvSpPr>
          <p:cNvPr id="3" name="CasellaDiTesto 2">
            <a:extLst>
              <a:ext uri="{FF2B5EF4-FFF2-40B4-BE49-F238E27FC236}">
                <a16:creationId xmlns:a16="http://schemas.microsoft.com/office/drawing/2014/main" id="{5B2B69BE-10C8-0072-F2A5-C265D2CE77BC}"/>
              </a:ext>
            </a:extLst>
          </p:cNvPr>
          <p:cNvSpPr txBox="1"/>
          <p:nvPr/>
        </p:nvSpPr>
        <p:spPr>
          <a:xfrm>
            <a:off x="510804" y="4546775"/>
            <a:ext cx="8179150" cy="923330"/>
          </a:xfrm>
          <a:prstGeom prst="rect">
            <a:avLst/>
          </a:prstGeom>
          <a:noFill/>
        </p:spPr>
        <p:txBody>
          <a:bodyPr wrap="square" rtlCol="0">
            <a:spAutoFit/>
          </a:bodyPr>
          <a:lstStyle/>
          <a:p>
            <a:r>
              <a:rPr lang="en-US" dirty="0"/>
              <a:t>EXP3 does </a:t>
            </a:r>
            <a:r>
              <a:rPr lang="en-US" b="1" dirty="0"/>
              <a:t>not converge to a single arm</a:t>
            </a:r>
            <a:r>
              <a:rPr lang="en-US" dirty="0"/>
              <a:t>, as it continuously explores to avoid being impacted by environmental changes. However, it tends to select arms that are close to the optimal one more frequently, resulting in a </a:t>
            </a:r>
            <a:r>
              <a:rPr lang="en-US" b="1" dirty="0"/>
              <a:t>sublinear cumulative regret</a:t>
            </a:r>
            <a:r>
              <a:rPr lang="en-US" dirty="0"/>
              <a:t>.</a:t>
            </a:r>
            <a:endParaRPr lang="it-IT" dirty="0"/>
          </a:p>
        </p:txBody>
      </p:sp>
    </p:spTree>
    <p:extLst>
      <p:ext uri="{BB962C8B-B14F-4D97-AF65-F5344CB8AC3E}">
        <p14:creationId xmlns:p14="http://schemas.microsoft.com/office/powerpoint/2010/main" val="27314553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1A4D6F3-BF99-76E3-7719-CCC385794F0B}"/>
              </a:ext>
            </a:extLst>
          </p:cNvPr>
          <p:cNvSpPr>
            <a:spLocks noGrp="1"/>
          </p:cNvSpPr>
          <p:nvPr>
            <p:ph type="title"/>
          </p:nvPr>
        </p:nvSpPr>
        <p:spPr/>
        <p:txBody>
          <a:bodyPr>
            <a:normAutofit/>
          </a:bodyPr>
          <a:lstStyle/>
          <a:p>
            <a:r>
              <a:rPr lang="it-IT" sz="4000" dirty="0"/>
              <a:t>Agent: UCB1</a:t>
            </a:r>
          </a:p>
        </p:txBody>
      </p:sp>
      <p:pic>
        <p:nvPicPr>
          <p:cNvPr id="5" name="Segnaposto contenuto 4" descr="Immagine che contiene testo, schermata, diagramma, design&#10;&#10;Descrizione generata automaticamente">
            <a:extLst>
              <a:ext uri="{FF2B5EF4-FFF2-40B4-BE49-F238E27FC236}">
                <a16:creationId xmlns:a16="http://schemas.microsoft.com/office/drawing/2014/main" id="{58E5E5AB-2AAD-74A8-7BA4-6857FA39B229}"/>
              </a:ext>
            </a:extLst>
          </p:cNvPr>
          <p:cNvPicPr>
            <a:picLocks noGrp="1" noChangeAspect="1"/>
          </p:cNvPicPr>
          <p:nvPr>
            <p:ph idx="1"/>
          </p:nvPr>
        </p:nvPicPr>
        <p:blipFill>
          <a:blip r:embed="rId3"/>
          <a:stretch>
            <a:fillRect/>
          </a:stretch>
        </p:blipFill>
        <p:spPr>
          <a:xfrm>
            <a:off x="129444" y="1191873"/>
            <a:ext cx="4512089" cy="3008060"/>
          </a:xfrm>
        </p:spPr>
      </p:pic>
      <p:pic>
        <p:nvPicPr>
          <p:cNvPr id="7" name="Immagine 6" descr="Immagine che contiene testo, schermata, linea, diagramma&#10;&#10;Descrizione generata automaticamente">
            <a:extLst>
              <a:ext uri="{FF2B5EF4-FFF2-40B4-BE49-F238E27FC236}">
                <a16:creationId xmlns:a16="http://schemas.microsoft.com/office/drawing/2014/main" id="{6AAAF207-8779-48ED-E386-FB4213152F05}"/>
              </a:ext>
            </a:extLst>
          </p:cNvPr>
          <p:cNvPicPr>
            <a:picLocks noChangeAspect="1"/>
          </p:cNvPicPr>
          <p:nvPr/>
        </p:nvPicPr>
        <p:blipFill>
          <a:blip r:embed="rId4"/>
          <a:stretch>
            <a:fillRect/>
          </a:stretch>
        </p:blipFill>
        <p:spPr>
          <a:xfrm>
            <a:off x="4269127" y="1191872"/>
            <a:ext cx="4512090" cy="3008061"/>
          </a:xfrm>
          <a:prstGeom prst="rect">
            <a:avLst/>
          </a:prstGeom>
        </p:spPr>
      </p:pic>
      <p:sp>
        <p:nvSpPr>
          <p:cNvPr id="3" name="CasellaDiTesto 2">
            <a:extLst>
              <a:ext uri="{FF2B5EF4-FFF2-40B4-BE49-F238E27FC236}">
                <a16:creationId xmlns:a16="http://schemas.microsoft.com/office/drawing/2014/main" id="{B2229C45-401F-09E1-06D3-EF6250D73D11}"/>
              </a:ext>
            </a:extLst>
          </p:cNvPr>
          <p:cNvSpPr txBox="1"/>
          <p:nvPr/>
        </p:nvSpPr>
        <p:spPr>
          <a:xfrm>
            <a:off x="498190" y="4212545"/>
            <a:ext cx="8078251" cy="1754326"/>
          </a:xfrm>
          <a:prstGeom prst="rect">
            <a:avLst/>
          </a:prstGeom>
          <a:noFill/>
        </p:spPr>
        <p:txBody>
          <a:bodyPr wrap="square" rtlCol="0">
            <a:spAutoFit/>
          </a:bodyPr>
          <a:lstStyle/>
          <a:p>
            <a:r>
              <a:rPr lang="en-US" dirty="0"/>
              <a:t>UCB1 </a:t>
            </a:r>
            <a:r>
              <a:rPr lang="en-US" b="1" dirty="0"/>
              <a:t>converges to the optimal arm</a:t>
            </a:r>
            <a:r>
              <a:rPr lang="en-US" dirty="0"/>
              <a:t>, with its </a:t>
            </a:r>
            <a:r>
              <a:rPr lang="en-US" b="1" dirty="0"/>
              <a:t>cumulative regret </a:t>
            </a:r>
            <a:r>
              <a:rPr lang="en-US" dirty="0"/>
              <a:t>characterized by a first</a:t>
            </a:r>
            <a:r>
              <a:rPr lang="en-US" b="1" dirty="0"/>
              <a:t> </a:t>
            </a:r>
            <a:r>
              <a:rPr lang="en-US" b="1" dirty="0" err="1"/>
              <a:t>superlinear</a:t>
            </a:r>
            <a:r>
              <a:rPr lang="en-US" dirty="0"/>
              <a:t> part , corresponding to  the exploration phase followed by a </a:t>
            </a:r>
            <a:r>
              <a:rPr lang="en-US" b="1" dirty="0"/>
              <a:t>sublinear</a:t>
            </a:r>
            <a:r>
              <a:rPr lang="en-US" dirty="0"/>
              <a:t> one, relative to the exploitation phase, where it increasingly exploits the best arms. </a:t>
            </a:r>
          </a:p>
          <a:p>
            <a:r>
              <a:rPr lang="en-US" dirty="0"/>
              <a:t>Notice that the </a:t>
            </a:r>
            <a:r>
              <a:rPr lang="en-US" b="1" dirty="0"/>
              <a:t>regret</a:t>
            </a:r>
            <a:r>
              <a:rPr lang="en-US" dirty="0"/>
              <a:t> magnitude is </a:t>
            </a:r>
            <a:r>
              <a:rPr lang="en-US" b="1" dirty="0"/>
              <a:t>half</a:t>
            </a:r>
            <a:r>
              <a:rPr lang="en-US" dirty="0"/>
              <a:t> </a:t>
            </a:r>
            <a:r>
              <a:rPr lang="en-US" b="1" dirty="0"/>
              <a:t>of the EXP3 </a:t>
            </a:r>
            <a:r>
              <a:rPr lang="en-US" dirty="0"/>
              <a:t>one and the sublinear trend is more evident. </a:t>
            </a:r>
            <a:endParaRPr lang="it-IT" dirty="0"/>
          </a:p>
        </p:txBody>
      </p:sp>
    </p:spTree>
    <p:extLst>
      <p:ext uri="{BB962C8B-B14F-4D97-AF65-F5344CB8AC3E}">
        <p14:creationId xmlns:p14="http://schemas.microsoft.com/office/powerpoint/2010/main" val="1207335131"/>
      </p:ext>
    </p:extLst>
  </p:cSld>
  <p:clrMapOvr>
    <a:masterClrMapping/>
  </p:clrMapOvr>
  <p:extLst>
    <p:ext uri="{6950BFC3-D8DA-4A85-94F7-54DA5524770B}">
      <p188:commentRel xmlns:p188="http://schemas.microsoft.com/office/powerpoint/2018/8/main" r:id="rId2"/>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descr="01_Polimi_centrato_COL_positivo.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250" y="1721149"/>
            <a:ext cx="2730901" cy="2126951"/>
          </a:xfrm>
          <a:prstGeom prst="rect">
            <a:avLst/>
          </a:prstGeom>
        </p:spPr>
      </p:pic>
      <p:sp>
        <p:nvSpPr>
          <p:cNvPr id="2" name="Titolo 1"/>
          <p:cNvSpPr>
            <a:spLocks noGrp="1"/>
          </p:cNvSpPr>
          <p:nvPr>
            <p:ph type="ctrTitle"/>
          </p:nvPr>
        </p:nvSpPr>
        <p:spPr>
          <a:xfrm>
            <a:off x="622500" y="4849714"/>
            <a:ext cx="7772400" cy="968375"/>
          </a:xfrm>
        </p:spPr>
        <p:txBody>
          <a:bodyPr/>
          <a:lstStyle/>
          <a:p>
            <a:pPr algn="ctr"/>
            <a:r>
              <a:rPr lang="it-IT" dirty="0" err="1"/>
              <a:t>Requirement</a:t>
            </a:r>
            <a:r>
              <a:rPr lang="it-IT" dirty="0"/>
              <a:t> 2 - Advertising</a:t>
            </a:r>
          </a:p>
        </p:txBody>
      </p:sp>
    </p:spTree>
    <p:extLst>
      <p:ext uri="{BB962C8B-B14F-4D97-AF65-F5344CB8AC3E}">
        <p14:creationId xmlns:p14="http://schemas.microsoft.com/office/powerpoint/2010/main" val="1265882752"/>
      </p:ext>
    </p:extLst>
  </p:cSld>
  <p:clrMapOvr>
    <a:masterClrMapping/>
  </p:clrMapOvr>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POLI</Template>
  <TotalTime>835</TotalTime>
  <Words>1125</Words>
  <Application>Microsoft Office PowerPoint</Application>
  <PresentationFormat>Presentazione su schermo (4:3)</PresentationFormat>
  <Paragraphs>106</Paragraphs>
  <Slides>20</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20</vt:i4>
      </vt:variant>
    </vt:vector>
  </HeadingPairs>
  <TitlesOfParts>
    <vt:vector size="24" baseType="lpstr">
      <vt:lpstr>Arial</vt:lpstr>
      <vt:lpstr>Cambria Math</vt:lpstr>
      <vt:lpstr>Wingdings</vt:lpstr>
      <vt:lpstr>POLI</vt:lpstr>
      <vt:lpstr>Titolo presentazione sottotitolo</vt:lpstr>
      <vt:lpstr>Firma convenzione  Politecnico di Milano e Veneranda Fabbrica del Duomo di Milano</vt:lpstr>
      <vt:lpstr>Requirement 2 - Pricing</vt:lpstr>
      <vt:lpstr>Environment</vt:lpstr>
      <vt:lpstr>Environment</vt:lpstr>
      <vt:lpstr>Environment – Unsuccessful Product</vt:lpstr>
      <vt:lpstr>Agent: EXP3</vt:lpstr>
      <vt:lpstr>Agent: UCB1</vt:lpstr>
      <vt:lpstr>Requirement 2 - Advertising</vt:lpstr>
      <vt:lpstr>Environment</vt:lpstr>
      <vt:lpstr>Environment</vt:lpstr>
      <vt:lpstr>Environment – Competitors increasing bids</vt:lpstr>
      <vt:lpstr>Agent: Full Feedback Multiplicative Pacing with Hedge Low Budget</vt:lpstr>
      <vt:lpstr>Agent: Full Feedback Multiplicative Pacing with Hedge Low Budget</vt:lpstr>
      <vt:lpstr>Agent: Full Feedback Multiplicative Pacing with Hedge Fair Budget</vt:lpstr>
      <vt:lpstr>Agent: Full Feedback Multiplicative Pacing with Hedge Fair Budget</vt:lpstr>
      <vt:lpstr>Requirement 2 - Interaction</vt:lpstr>
      <vt:lpstr>Overview of Pricing and Advertising Strategy</vt:lpstr>
      <vt:lpstr>Daily Interaction Process </vt:lpstr>
      <vt:lpstr>Results</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Mattia Brambilla</dc:creator>
  <cp:lastModifiedBy>Luca Meanti</cp:lastModifiedBy>
  <cp:revision>39</cp:revision>
  <dcterms:created xsi:type="dcterms:W3CDTF">2015-05-26T12:27:57Z</dcterms:created>
  <dcterms:modified xsi:type="dcterms:W3CDTF">2024-09-01T08:11:26Z</dcterms:modified>
</cp:coreProperties>
</file>